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46"/>
  </p:notesMasterIdLst>
  <p:sldIdLst>
    <p:sldId id="256" r:id="rId2"/>
    <p:sldId id="317" r:id="rId3"/>
    <p:sldId id="372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71" r:id="rId12"/>
    <p:sldId id="327" r:id="rId13"/>
    <p:sldId id="328" r:id="rId14"/>
    <p:sldId id="378" r:id="rId15"/>
    <p:sldId id="379" r:id="rId16"/>
    <p:sldId id="332" r:id="rId17"/>
    <p:sldId id="333" r:id="rId18"/>
    <p:sldId id="334" r:id="rId19"/>
    <p:sldId id="335" r:id="rId20"/>
    <p:sldId id="336" r:id="rId21"/>
    <p:sldId id="338" r:id="rId22"/>
    <p:sldId id="337" r:id="rId23"/>
    <p:sldId id="339" r:id="rId24"/>
    <p:sldId id="373" r:id="rId25"/>
    <p:sldId id="382" r:id="rId26"/>
    <p:sldId id="381" r:id="rId27"/>
    <p:sldId id="349" r:id="rId28"/>
    <p:sldId id="352" r:id="rId29"/>
    <p:sldId id="257" r:id="rId30"/>
    <p:sldId id="374" r:id="rId31"/>
    <p:sldId id="380" r:id="rId32"/>
    <p:sldId id="258" r:id="rId33"/>
    <p:sldId id="377" r:id="rId34"/>
    <p:sldId id="356" r:id="rId35"/>
    <p:sldId id="357" r:id="rId36"/>
    <p:sldId id="376" r:id="rId37"/>
    <p:sldId id="340" r:id="rId38"/>
    <p:sldId id="341" r:id="rId39"/>
    <p:sldId id="342" r:id="rId40"/>
    <p:sldId id="343" r:id="rId41"/>
    <p:sldId id="345" r:id="rId42"/>
    <p:sldId id="346" r:id="rId43"/>
    <p:sldId id="348" r:id="rId44"/>
    <p:sldId id="359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41"/>
  </p:normalViewPr>
  <p:slideViewPr>
    <p:cSldViewPr>
      <p:cViewPr varScale="1">
        <p:scale>
          <a:sx n="138" d="100"/>
          <a:sy n="138" d="100"/>
        </p:scale>
        <p:origin x="176" y="1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9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DF2187E-795E-184B-93EA-D00BFD5147C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40EEC08-95BE-9B49-B7AC-791481066E8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65509C2-A217-7F4B-B439-2DD6E8ED03F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DA69816-8540-894F-9F64-9372E46F939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D273AE19-FE64-CC40-82E4-54624847C1C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26C3EA25-CA98-9144-8914-F2E3D715D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A13AE24-DE4A-0B45-B098-43AFAA627F8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>
            <a:extLst>
              <a:ext uri="{FF2B5EF4-FFF2-40B4-BE49-F238E27FC236}">
                <a16:creationId xmlns:a16="http://schemas.microsoft.com/office/drawing/2014/main" id="{8AF893E2-5D90-2E48-9773-01BD94D112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1E95C6C-55F7-4D44-B326-41107401FB24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27E925E3-EC56-604C-B365-18343BAEA1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CBF4A30-098A-A149-9C97-D2F9ACC0A8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B1422884-5205-AF40-8CFC-944317246B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08DD58-6FAA-3447-AA6A-97C198F325E2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0878442A-DCE0-3A4F-9B60-920401C4163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1B050C0-1798-9540-9DD1-5156610E9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EE8BA8E6-5419-4541-B2D0-EC98BC6FB3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D2ABD4-0657-8F44-BC7B-5D9D315A5714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68A556AE-2185-0949-A986-818A6F9AB43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B2ED20F-6F72-F546-AE33-07ACE0187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84EBA20D-4C47-2C49-9107-7B4480BBC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63E2CA4-F3F1-1F40-8BCB-121DA804F8E5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FCDBCCE9-ABDF-C24B-98A6-3119243B4E4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6413883-2F47-AC41-B32A-1BDFC5B590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61AC5947-4AE9-6641-9AA9-73D2F90171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F994671-7595-7347-8A90-F216480ED863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10A5E55B-09F5-D140-939C-F64B4C9702F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1B26FB95-CB91-F345-B574-210C18B303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52F42BEC-089C-4944-8AD1-15FAA6AD3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D41543-AD38-834F-B8A9-F454B53AD2D8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AFEA3962-14F5-7647-B538-9B18D3D72FD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7DDD8D3-3F45-4649-A73E-7DA6C7440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586DAF9B-CE3D-384E-B915-DB16689F03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282C90-44E9-EC42-AFAD-11C12A37C56F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4E7548CE-4B74-F341-BC23-617879C2E8B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CAA8820-F9E1-FB4D-BEBA-B3BBC9DD0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3F80504A-14BA-B24D-8427-429456BDF6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20058E6-9B7D-6148-A2DC-9B69D2E507B0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40F5F4A8-1843-854A-91FA-859CC9B6DCD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D854E96-2067-A547-B4F8-07524A1A3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634627B6-0351-FF41-B74A-BE8B014427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2223083-5222-1C46-A79B-6CA0FC6029E4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2E72DA10-9281-F64A-8EFC-1525FFFCB51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DF4F15A3-5346-5448-8E00-E30A84A68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E20B9CDC-BDF7-0844-8062-A3BB30148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7A55C6-AC48-3241-B5AF-60CC32320ECB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1791B97D-5D7F-6849-80E0-F5D41347921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7440429-46DC-1347-A728-5A1B3B5FA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391992A1-F441-1B43-9A8B-DA440F2BDA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4B2051-1308-3340-B950-6CB15F3937A5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3B8B6CD5-4161-BA40-A08C-838A2839D55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618C841-F8A3-554A-8D5B-08FAEFBB5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90670169-E812-B844-A137-B2038B067B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118E34-3067-3446-BB0C-7B113DE13561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CDB53B8-1D03-FE4C-8C39-E4DDF233883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2C941AA-2E1B-5C43-BD7C-DF509896FB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is wrong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3AE24-DE4A-0B45-B098-43AFAA627F8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704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906696C4-B20A-8646-9833-28D2811A89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F26F5F-1DCA-7543-97E0-CE131286B442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E6825A3C-33E2-304D-9A92-EF375037398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98846827-BB35-7A4B-8877-B13C69AAE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1874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970B556D-C048-EC4D-BE0C-BBB4B763E1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0788A9C-633D-3645-BFD5-4E4636E816D7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CBDD6D0-BCE0-D849-93C5-F1CE8B15C2B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15A223B-711D-C745-BC9F-B0327FFEA4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7096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7DE61A79-7916-1348-8433-490D544E03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7E41000-16AF-5F41-A140-9B878E40228E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4CBEBF13-90CB-FC43-B3E6-D428566AFD6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31E9ABDD-A2D7-3641-9C7B-2426CEB01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919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2286D880-4ED1-1443-B679-8D8DC7AE2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BDE6C6-8B5A-3148-BF77-034C7A3BEDBC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1A495359-8430-1F43-8B06-406907BE65C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1FE4248F-8E84-CA4B-9DE4-2CE2F5377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5786438"/>
            <a:ext cx="2643188" cy="12271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0247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ED8BE713-BB22-9B41-BBFE-1CEE19D7D7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F2A49FF-CE1D-A949-8814-F1DCFD52935C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3E2A749-026A-2A4F-B0AA-07DDB72771F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7E5A8FF5-C986-5F4F-8CB0-8975944B6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DD51EE61-D853-7E40-A052-05D78D5A4A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E1A9A0-A790-0F46-BE4D-4BECD89E9E05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BBBA222B-21DF-3C47-B930-12C8B804693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39F6E3CA-BAD2-D843-B799-EEAEE36A77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E6421E45-E340-BA4F-B848-ECFFBA64F6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05DA3E-6B67-344F-BCAD-45FCEC8E66E6}" type="slidenum">
              <a:rPr lang="en-US" altLang="en-US" sz="1200"/>
              <a:pPr/>
              <a:t>39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5C0DD60A-F60C-F14C-9555-0A19BEA7B2A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C1DA94EE-F916-4A4C-B0F2-BE8188BB6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AFC3ED69-BEEB-4943-A8BD-262E2B07A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FAD64E-A517-E245-BE62-033ADDA1207F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FC68C2A2-3D65-DA41-AA07-3D735F4F785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390C8F3-46AA-4C4A-A8B5-94BEDEB38B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A2DFF43D-1A4D-0043-946A-F18CF4FAC0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DF4E14-A6BA-A24B-8E58-1F5169475135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F63EE2FC-5482-5643-AE67-348E3C3437A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C0E8D043-8879-FC4A-9DCC-672176353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26A113B9-F3A7-F947-8672-359D32F69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02C977-EFB5-274D-AA78-472229D0E68F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1E45EC82-263E-8847-9DA3-EDA490C5878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69B3F17D-228E-3A47-A61E-B09CD949D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6A93CB2B-A375-0449-A42F-5A34C082BE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468573-3067-7949-9DCE-D3FF32997F3E}" type="slidenum">
              <a:rPr lang="en-US" altLang="en-US" sz="1200"/>
              <a:pPr/>
              <a:t>42</a:t>
            </a:fld>
            <a:endParaRPr lang="en-US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4C4ADEB6-C2A5-1F4B-BC51-9404C2FA828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2E7B0F3-3F8F-1549-9F19-366D7B6BF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AE061D75-5970-A94A-9FAC-BBA558D81F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BAD510D-199B-1B42-82E3-1F24A6539646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1BC8CC7B-2B95-604A-B884-291C00C4F74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2833C832-5A69-8645-B3B4-8445CB327D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2EEAE1FF-793B-2145-A3AD-CD0583FDCF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EF8DC64-1467-DF40-8506-68FBBC2B1B23}" type="slidenum">
              <a:rPr lang="en-US" altLang="en-US" sz="1200"/>
              <a:pPr/>
              <a:t>44</a:t>
            </a:fld>
            <a:endParaRPr lang="en-US" altLang="en-US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15B322E8-8520-5445-9F35-CCEED68DA33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80722EC7-492A-8041-A342-86BE264A7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C58568D9-CE01-F74C-A05B-F3FBCBB1B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7CD81A-1422-794E-BD9D-1F759E708064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4A48CCE1-411E-864A-ACDD-F27C5F9B8D4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CB616CC-BC6E-B94E-A6F1-BE649665E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D2F57F88-D69E-1849-8CDC-1FF5B83EC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D17283-9F06-DF42-8A6E-901C6BF95FA9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F78AA8DB-52F0-1742-8250-BAAC9E0AB59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EA19DA4-4E55-254D-99C1-73E1A131C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13D1EB0B-4549-7C42-9F53-4D4F55CA1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601616-23BB-9B43-B929-27AECBF30C25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7F5171E-0791-0844-89F7-A2776F53F63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2639C1F-1A8E-4649-83A8-6A2102CBB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32B0BDAF-D519-E84D-A30E-2C384A494F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3538F6-B01D-1449-98D5-A2E28EF6B834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2BBBE4D-92FC-A348-95A3-F3CCD712E4C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41D6D2A-31FF-A746-9CDB-9AE04DCEFC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4139E961-3DF3-F149-BE66-76898E8F81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35F2B03-BB69-414F-A5BB-70547F134BAE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EFF682AF-CA47-E249-896D-07EEB4B0F3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2A63304-9CA3-AB41-8E93-6F89DD85B1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D8111F5C-59DD-9C4D-B852-608BD8E9C0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BCD1D3-EE80-0244-8219-07205CC181A6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0AB9FB4-5A34-6043-A721-AE062948EF9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CE5F59F-8F83-0E47-94A4-A28F1DB07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6BF6E25-83E3-A443-8FE7-F8698C4C6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863" y="6613525"/>
            <a:ext cx="2370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000">
                <a:solidFill>
                  <a:schemeClr val="tx2"/>
                </a:solidFill>
                <a:latin typeface="Times" pitchFamily="2" charset="0"/>
              </a:rPr>
              <a:t>Page </a:t>
            </a:r>
            <a:fld id="{833173BC-970F-F34A-95A6-28B455B20CFC}" type="slidenum">
              <a:rPr lang="en-US" altLang="en-US" sz="1000">
                <a:solidFill>
                  <a:schemeClr val="tx2"/>
                </a:solidFill>
                <a:latin typeface="Times" pitchFamily="2" charset="0"/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altLang="en-US" sz="1000">
                <a:solidFill>
                  <a:schemeClr val="tx2"/>
                </a:solidFill>
                <a:latin typeface="Times" pitchFamily="2" charset="0"/>
              </a:rPr>
              <a:t>    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703D38A-CA7A-C649-AB18-34B65CCF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075" y="2825750"/>
            <a:ext cx="1592263" cy="120491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648200"/>
            <a:ext cx="6400800" cy="1752600"/>
          </a:xfrm>
        </p:spPr>
        <p:txBody>
          <a:bodyPr/>
          <a:lstStyle>
            <a:lvl1pPr marL="0" indent="0" algn="ctr">
              <a:spcBef>
                <a:spcPct val="20000"/>
              </a:spcBef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33442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263597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63717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56480" y="86760"/>
            <a:ext cx="8226721" cy="15177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407548">
              <a:lnSpc>
                <a:spcPct val="96000"/>
              </a:lnSpc>
              <a:defRPr sz="393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456480" y="1604520"/>
            <a:ext cx="8226721" cy="52531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311061" indent="-311061" defTabSz="407548">
              <a:lnSpc>
                <a:spcPct val="96000"/>
              </a:lnSpc>
              <a:spcBef>
                <a:spcPts val="1266"/>
              </a:spcBef>
              <a:buClr>
                <a:srgbClr val="000000"/>
              </a:buClr>
              <a:buSzTx/>
              <a:buFont typeface="Times New Roman"/>
              <a:buNone/>
              <a:defRPr sz="253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673966" indent="-259218" defTabSz="407548">
              <a:lnSpc>
                <a:spcPct val="96000"/>
              </a:lnSpc>
              <a:spcBef>
                <a:spcPts val="984"/>
              </a:spcBef>
              <a:buClr>
                <a:srgbClr val="000000"/>
              </a:buClr>
              <a:buSzTx/>
              <a:buFont typeface="Times New Roman"/>
              <a:buNone/>
              <a:defRPr sz="2109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036871" indent="-207374" defTabSz="407548">
              <a:lnSpc>
                <a:spcPct val="96000"/>
              </a:lnSpc>
              <a:spcBef>
                <a:spcPts val="703"/>
              </a:spcBef>
              <a:buClr>
                <a:srgbClr val="000000"/>
              </a:buClr>
              <a:buSzTx/>
              <a:buFont typeface="Times New Roman"/>
              <a:buNone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451620" indent="-207374" defTabSz="407548">
              <a:lnSpc>
                <a:spcPct val="96000"/>
              </a:lnSpc>
              <a:spcBef>
                <a:spcPts val="492"/>
              </a:spcBef>
              <a:buClr>
                <a:srgbClr val="000000"/>
              </a:buClr>
              <a:buSzTx/>
              <a:buFont typeface="Times New Roman"/>
              <a:buNone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866369" indent="-207374" defTabSz="407548">
              <a:lnSpc>
                <a:spcPct val="96000"/>
              </a:lnSpc>
              <a:spcBef>
                <a:spcPts val="211"/>
              </a:spcBef>
              <a:buClr>
                <a:srgbClr val="000000"/>
              </a:buClr>
              <a:buSzTx/>
              <a:buFont typeface="Times New Roman"/>
              <a:buNone/>
              <a:defRPr sz="1687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535648" y="6247079"/>
            <a:ext cx="169665" cy="180696"/>
          </a:xfrm>
          <a:prstGeom prst="rect">
            <a:avLst/>
          </a:prstGeom>
        </p:spPr>
        <p:txBody>
          <a:bodyPr lIns="0" tIns="0" rIns="0" bIns="0"/>
          <a:lstStyle>
            <a:lvl1pPr defTabSz="529957">
              <a:defRPr sz="1266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528582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1863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46741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451824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92781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170932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002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07925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5916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809CA4F-07AA-3F4D-A518-850BDE262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1B4F7A1-446C-6247-A7D8-AAB352E10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2772" name="Line 4">
            <a:extLst>
              <a:ext uri="{FF2B5EF4-FFF2-40B4-BE49-F238E27FC236}">
                <a16:creationId xmlns:a16="http://schemas.microsoft.com/office/drawing/2014/main" id="{0CCAEF54-788C-1449-8D63-D68D812B57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1219200"/>
            <a:ext cx="741680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 type="none" w="sm" len="sm"/>
            <a:tailEnd type="none" w="sm" len="sm"/>
          </a:ln>
          <a:effectLst>
            <a:outerShdw blurRad="63500" dist="17961" dir="2700000" algn="ctr" rotWithShape="0">
              <a:srgbClr val="232323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5FB2586-1068-FB40-B565-497B28447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6432550"/>
            <a:ext cx="2370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 b="1">
                <a:solidFill>
                  <a:schemeClr val="tx2"/>
                </a:solidFill>
              </a:rPr>
              <a:t>Page </a:t>
            </a:r>
            <a:fld id="{41FD8984-F4B5-0940-A645-AC5354B9CBF4}" type="slidenum">
              <a:rPr lang="en-US" altLang="en-US" sz="2000" b="1">
                <a:solidFill>
                  <a:schemeClr val="tx2"/>
                </a:solidFill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altLang="en-US" sz="1800" b="1">
                <a:solidFill>
                  <a:schemeClr val="tx2"/>
                </a:solidFill>
                <a:latin typeface="Times" pitchFamily="2" charset="0"/>
              </a:rPr>
              <a:t>  </a:t>
            </a:r>
            <a:r>
              <a:rPr lang="en-US" altLang="en-US" sz="1000">
                <a:solidFill>
                  <a:schemeClr val="tx2"/>
                </a:solidFill>
                <a:latin typeface="Times" pitchFamily="2" charset="0"/>
              </a:rPr>
              <a:t>  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39A92998-3628-C348-A2D9-6FC2A00A2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83513" y="131763"/>
            <a:ext cx="1189037" cy="900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5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9pPr>
    </p:titleStyle>
    <p:bodyStyle>
      <a:lvl1pPr marL="285750" indent="-285750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SzPct val="100000"/>
        <a:buChar char="•"/>
        <a:defRPr sz="2400" b="1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858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–"/>
        <a:defRPr sz="24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43050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4574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4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B2E7FCD-D560-224D-BF45-0B9B7922A2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1371600"/>
          </a:xfrm>
        </p:spPr>
        <p:txBody>
          <a:bodyPr/>
          <a:lstStyle/>
          <a:p>
            <a:r>
              <a:rPr lang="en-US" altLang="en-US" sz="3600" dirty="0">
                <a:ea typeface="ヒラギノ角ゴ Pro W3" panose="020B0300000000000000" pitchFamily="34" charset="-128"/>
              </a:rPr>
              <a:t>Lecture 8:</a:t>
            </a:r>
            <a:br>
              <a:rPr lang="en-US" altLang="en-US" dirty="0">
                <a:ea typeface="ヒラギノ角ゴ Pro W3" panose="020B0300000000000000" pitchFamily="34" charset="-128"/>
              </a:rPr>
            </a:br>
            <a:br>
              <a:rPr lang="en-US" altLang="en-US" dirty="0">
                <a:ea typeface="ヒラギノ角ゴ Pro W3" panose="020B0300000000000000" pitchFamily="34" charset="-128"/>
              </a:rPr>
            </a:br>
            <a:r>
              <a:rPr lang="en-US" altLang="en-US" sz="3200" dirty="0" err="1">
                <a:ea typeface="ヒラギノ角ゴ Pro W3" panose="020B0300000000000000" pitchFamily="34" charset="-128"/>
              </a:rPr>
              <a:t>Wavefront</a:t>
            </a:r>
            <a:r>
              <a:rPr lang="en-US" altLang="en-US" sz="3200" dirty="0">
                <a:ea typeface="ヒラギノ角ゴ Pro W3" panose="020B0300000000000000" pitchFamily="34" charset="-128"/>
              </a:rPr>
              <a:t> Sensing </a:t>
            </a:r>
            <a:endParaRPr lang="en-US" altLang="en-US" dirty="0">
              <a:ea typeface="ヒラギノ角ゴ Pro W3" panose="020B0300000000000000" pitchFamily="34" charset="-128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CCDAD716-1CAB-CC44-81EB-82DED1D6AD8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ea typeface="ヒラギノ角ゴ Pro W3" panose="020B0300000000000000" pitchFamily="34" charset="-128"/>
              </a:rPr>
              <a:t>Claire Max</a:t>
            </a:r>
          </a:p>
          <a:p>
            <a:r>
              <a:rPr lang="en-US" altLang="en-US" dirty="0">
                <a:ea typeface="ヒラギノ角ゴ Pro W3" panose="020B0300000000000000" pitchFamily="34" charset="-128"/>
              </a:rPr>
              <a:t>Astro 289C, UCSC</a:t>
            </a:r>
          </a:p>
          <a:p>
            <a:r>
              <a:rPr lang="en-US" altLang="en-US" dirty="0">
                <a:ea typeface="ヒラギノ角ゴ Pro W3" panose="020B0300000000000000" pitchFamily="34" charset="-128"/>
              </a:rPr>
              <a:t>February 4, 2020</a:t>
            </a:r>
          </a:p>
        </p:txBody>
      </p:sp>
      <p:graphicFrame>
        <p:nvGraphicFramePr>
          <p:cNvPr id="4099" name="Object 2">
            <a:extLst>
              <a:ext uri="{FF2B5EF4-FFF2-40B4-BE49-F238E27FC236}">
                <a16:creationId xmlns:a16="http://schemas.microsoft.com/office/drawing/2014/main" id="{7166AA32-F587-2B47-B79B-D50F758BFB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3500" y="32766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327660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739E049A-DFE2-804C-9CB3-CBF5BE649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Displacement of centroids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0198C850-CAD0-B04D-8697-92B712CC4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86363" y="1439863"/>
            <a:ext cx="3746500" cy="4910137"/>
          </a:xfrm>
        </p:spPr>
        <p:txBody>
          <a:bodyPr/>
          <a:lstStyle/>
          <a:p>
            <a:r>
              <a:rPr lang="en-US" altLang="en-US" sz="2000" b="0">
                <a:ea typeface="ヒラギノ角ゴ Pro W3" panose="020B0300000000000000" pitchFamily="34" charset="-128"/>
              </a:rPr>
              <a:t>Definition of centroid</a:t>
            </a:r>
          </a:p>
          <a:p>
            <a:endParaRPr lang="en-US" altLang="en-US" sz="1800">
              <a:ea typeface="ヒラギノ角ゴ Pro W3" panose="020B0300000000000000" pitchFamily="34" charset="-128"/>
            </a:endParaRPr>
          </a:p>
          <a:p>
            <a:endParaRPr lang="en-US" altLang="en-US" sz="1800">
              <a:ea typeface="ヒラギノ角ゴ Pro W3" panose="020B0300000000000000" pitchFamily="34" charset="-128"/>
            </a:endParaRPr>
          </a:p>
          <a:p>
            <a:endParaRPr lang="en-US" altLang="en-US" sz="1800">
              <a:ea typeface="ヒラギノ角ゴ Pro W3" panose="020B0300000000000000" pitchFamily="34" charset="-128"/>
            </a:endParaRPr>
          </a:p>
          <a:p>
            <a:endParaRPr lang="en-US" altLang="en-US" sz="1800">
              <a:ea typeface="ヒラギノ角ゴ Pro W3" panose="020B0300000000000000" pitchFamily="34" charset="-128"/>
            </a:endParaRPr>
          </a:p>
          <a:p>
            <a:endParaRPr lang="en-US" altLang="en-US" sz="1800">
              <a:ea typeface="ヒラギノ角ゴ Pro W3" panose="020B0300000000000000" pitchFamily="34" charset="-128"/>
            </a:endParaRPr>
          </a:p>
          <a:p>
            <a:endParaRPr lang="en-US" altLang="en-US" sz="1800">
              <a:ea typeface="ヒラギノ角ゴ Pro W3" panose="020B0300000000000000" pitchFamily="34" charset="-128"/>
            </a:endParaRPr>
          </a:p>
          <a:p>
            <a:r>
              <a:rPr lang="en-US" altLang="en-US" sz="2000" b="0">
                <a:ea typeface="ヒラギノ角ゴ Pro W3" panose="020B0300000000000000" pitchFamily="34" charset="-128"/>
              </a:rPr>
              <a:t>Centroid is intensity weighted</a:t>
            </a:r>
          </a:p>
          <a:p>
            <a:pPr>
              <a:buSzPct val="160000"/>
              <a:buFont typeface="Lucida Grande" panose="020B0600040502020204" pitchFamily="34" charset="0"/>
              <a:buChar char="←"/>
            </a:pPr>
            <a:r>
              <a:rPr lang="en-US" altLang="en-US" sz="2000" b="0">
                <a:ea typeface="ヒラギノ角ゴ Pro W3" panose="020B0300000000000000" pitchFamily="34" charset="-128"/>
              </a:rPr>
              <a:t>  Each arrow represents an  offset proportional to its length</a:t>
            </a:r>
          </a:p>
        </p:txBody>
      </p:sp>
      <p:graphicFrame>
        <p:nvGraphicFramePr>
          <p:cNvPr id="21507" name="Object 2">
            <a:extLst>
              <a:ext uri="{FF2B5EF4-FFF2-40B4-BE49-F238E27FC236}">
                <a16:creationId xmlns:a16="http://schemas.microsoft.com/office/drawing/2014/main" id="{C672584D-74B9-7C47-A92E-3FB5CD97B0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3088" y="1876425"/>
          <a:ext cx="3048000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6" name="Equation" r:id="rId4" imgW="1384300" imgH="1143000" progId="Equation.DSMT4">
                  <p:embed/>
                </p:oleObj>
              </mc:Choice>
              <mc:Fallback>
                <p:oleObj name="Equation" r:id="rId4" imgW="1384300" imgH="1143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3088" y="1876425"/>
                        <a:ext cx="3048000" cy="251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6">
            <a:extLst>
              <a:ext uri="{FF2B5EF4-FFF2-40B4-BE49-F238E27FC236}">
                <a16:creationId xmlns:a16="http://schemas.microsoft.com/office/drawing/2014/main" id="{63542254-BBD8-A540-BE18-C78682A07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6429375"/>
            <a:ext cx="2568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/>
              <a:t>Credit: Cyril Cavador</a:t>
            </a:r>
            <a:endParaRPr lang="en-US" altLang="en-US" sz="2000">
              <a:latin typeface="Times" pitchFamily="2" charset="0"/>
            </a:endParaRPr>
          </a:p>
        </p:txBody>
      </p:sp>
      <p:pic>
        <p:nvPicPr>
          <p:cNvPr id="21509" name="Picture 1" descr="Cavadore_SHmotif.gif">
            <a:extLst>
              <a:ext uri="{FF2B5EF4-FFF2-40B4-BE49-F238E27FC236}">
                <a16:creationId xmlns:a16="http://schemas.microsoft.com/office/drawing/2014/main" id="{667EB275-05BC-844F-9190-A5FFA3B8C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4450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0833-2E38-154D-A768-F7D9C99F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Notional Shack-Hartmann Sensor spots</a:t>
            </a:r>
          </a:p>
        </p:txBody>
      </p:sp>
      <p:pic>
        <p:nvPicPr>
          <p:cNvPr id="23554" name="Content Placeholder 3" descr="Shack-Hartman-Sensor.jpg">
            <a:extLst>
              <a:ext uri="{FF2B5EF4-FFF2-40B4-BE49-F238E27FC236}">
                <a16:creationId xmlns:a16="http://schemas.microsoft.com/office/drawing/2014/main" id="{430CA96D-EFF0-8D48-9976-492932FE3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09" r="-11909"/>
          <a:stretch>
            <a:fillRect/>
          </a:stretch>
        </p:blipFill>
        <p:spPr>
          <a:xfrm>
            <a:off x="685800" y="1828800"/>
            <a:ext cx="6477000" cy="3700463"/>
          </a:xfrm>
        </p:spPr>
      </p:pic>
      <p:sp>
        <p:nvSpPr>
          <p:cNvPr id="23555" name="TextBox 4">
            <a:extLst>
              <a:ext uri="{FF2B5EF4-FFF2-40B4-BE49-F238E27FC236}">
                <a16:creationId xmlns:a16="http://schemas.microsoft.com/office/drawing/2014/main" id="{526C8B56-DE94-6A4E-A2C0-F51187504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791200"/>
            <a:ext cx="326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Credit: Boston Micromachines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F09C8E44-8EC7-9843-887C-21A828E4A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Displacement of Hartmann Spots</a:t>
            </a:r>
          </a:p>
        </p:txBody>
      </p:sp>
      <p:pic>
        <p:nvPicPr>
          <p:cNvPr id="26626" name="Picture 3" descr="Chanan">
            <a:extLst>
              <a:ext uri="{FF2B5EF4-FFF2-40B4-BE49-F238E27FC236}">
                <a16:creationId xmlns:a16="http://schemas.microsoft.com/office/drawing/2014/main" id="{9FAAC7AB-49FC-2848-8B33-48579DFB0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2322"/>
          <a:stretch>
            <a:fillRect/>
          </a:stretch>
        </p:blipFill>
        <p:spPr bwMode="auto">
          <a:xfrm>
            <a:off x="741363" y="1671638"/>
            <a:ext cx="6759575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2">
            <a:extLst>
              <a:ext uri="{FF2B5EF4-FFF2-40B4-BE49-F238E27FC236}">
                <a16:creationId xmlns:a16="http://schemas.microsoft.com/office/drawing/2014/main" id="{B76D6E5D-FCC8-DC4F-99A6-BC43422AF5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8800" y="4038600"/>
          <a:ext cx="18557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4" name="Equation" r:id="rId5" imgW="800100" imgH="203200" progId="Equation.DSMT4">
                  <p:embed/>
                </p:oleObj>
              </mc:Choice>
              <mc:Fallback>
                <p:oleObj name="Equation" r:id="rId5" imgW="800100" imgH="203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038600"/>
                        <a:ext cx="1855788" cy="4699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77035BCE-8F12-FE45-9A3D-266EB69AB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Quantitative description of Shack-Hartmann operation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DCDA6BED-C892-FD43-B4BD-9070CAE00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534400" cy="4876800"/>
          </a:xfrm>
        </p:spPr>
        <p:txBody>
          <a:bodyPr/>
          <a:lstStyle/>
          <a:p>
            <a:r>
              <a:rPr lang="en-US" altLang="en-US" b="0" dirty="0">
                <a:ea typeface="ヒラギノ角ゴ Pro W3" panose="020B0300000000000000" pitchFamily="34" charset="-128"/>
              </a:rPr>
              <a:t>Relation between displacement of Hartmann spots and slope of </a:t>
            </a:r>
            <a:r>
              <a:rPr lang="en-US" altLang="en-US" b="0" dirty="0" err="1">
                <a:ea typeface="ヒラギノ角ゴ Pro W3" panose="020B0300000000000000" pitchFamily="34" charset="-128"/>
              </a:rPr>
              <a:t>wavefront</a:t>
            </a:r>
            <a:r>
              <a:rPr lang="en-US" altLang="en-US" b="0" dirty="0">
                <a:ea typeface="ヒラギノ角ゴ Pro W3" panose="020B0300000000000000" pitchFamily="34" charset="-128"/>
              </a:rPr>
              <a:t>:</a:t>
            </a:r>
          </a:p>
          <a:p>
            <a:endParaRPr lang="en-US" altLang="en-US" b="0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pPr lvl="1">
              <a:buFontTx/>
              <a:buNone/>
            </a:pPr>
            <a:endParaRPr lang="en-US" altLang="en-US" dirty="0">
              <a:ea typeface="ヒラギノ角ゴ Pro W3" panose="020B0300000000000000" pitchFamily="34" charset="-128"/>
            </a:endParaRPr>
          </a:p>
          <a:p>
            <a:pPr lvl="1">
              <a:buFontTx/>
              <a:buNone/>
            </a:pPr>
            <a:endParaRPr lang="en-US" altLang="en-US" dirty="0">
              <a:ea typeface="ヒラギノ角ゴ Pro W3" panose="020B0300000000000000" pitchFamily="34" charset="-128"/>
            </a:endParaRPr>
          </a:p>
          <a:p>
            <a:pPr lvl="1">
              <a:buFontTx/>
              <a:buNone/>
            </a:pPr>
            <a:r>
              <a:rPr lang="en-US" altLang="en-US" b="0" dirty="0">
                <a:ea typeface="ヒラギノ角ゴ Pro W3" panose="020B0300000000000000" pitchFamily="34" charset="-128"/>
              </a:rPr>
              <a:t>where </a:t>
            </a:r>
            <a:r>
              <a:rPr lang="en-US" altLang="en-US" b="0" i="1" dirty="0">
                <a:ea typeface="ヒラギノ角ゴ Pro W3" panose="020B0300000000000000" pitchFamily="34" charset="-128"/>
              </a:rPr>
              <a:t>k = 2</a:t>
            </a:r>
            <a:r>
              <a:rPr lang="en-US" altLang="en-US" b="0" i="1" dirty="0">
                <a:latin typeface="Symbol" pitchFamily="2" charset="2"/>
                <a:ea typeface="ヒラギノ角ゴ Pro W3" panose="020B0300000000000000" pitchFamily="34" charset="-128"/>
              </a:rPr>
              <a:t>π  </a:t>
            </a:r>
            <a:r>
              <a:rPr lang="en-US" altLang="en-US" b="0" i="1" dirty="0">
                <a:ea typeface="ヒラギノ角ゴ Pro W3" panose="020B0300000000000000" pitchFamily="34" charset="-128"/>
              </a:rPr>
              <a:t>/ </a:t>
            </a:r>
            <a:r>
              <a:rPr lang="en-US" altLang="en-US" b="0" i="1" dirty="0" err="1">
                <a:latin typeface="Symbol" pitchFamily="2" charset="2"/>
                <a:ea typeface="ヒラギノ角ゴ Pro W3" panose="020B0300000000000000" pitchFamily="34" charset="-128"/>
              </a:rPr>
              <a:t>λ</a:t>
            </a:r>
            <a:r>
              <a:rPr lang="en-US" altLang="en-US" b="0" dirty="0">
                <a:ea typeface="ヒラギノ角ゴ Pro W3" panose="020B0300000000000000" pitchFamily="34" charset="-128"/>
              </a:rPr>
              <a:t> , </a:t>
            </a:r>
            <a:r>
              <a:rPr lang="en-US" altLang="en-US" b="0" i="1" dirty="0" err="1">
                <a:latin typeface="Symbol" pitchFamily="2" charset="2"/>
                <a:ea typeface="ヒラギノ角ゴ Pro W3" panose="020B0300000000000000" pitchFamily="34" charset="-128"/>
              </a:rPr>
              <a:t>Δ</a:t>
            </a:r>
            <a:r>
              <a:rPr lang="en-US" altLang="en-US" b="0" i="1" dirty="0" err="1">
                <a:ea typeface="ヒラギノ角ゴ Pro W3" panose="020B0300000000000000" pitchFamily="34" charset="-128"/>
              </a:rPr>
              <a:t>x</a:t>
            </a:r>
            <a:r>
              <a:rPr lang="en-US" altLang="en-US" b="0" dirty="0">
                <a:ea typeface="ヒラギノ角ゴ Pro W3" panose="020B0300000000000000" pitchFamily="34" charset="-128"/>
              </a:rPr>
              <a:t> is the lateral displacement of a </a:t>
            </a:r>
            <a:r>
              <a:rPr lang="en-US" altLang="en-US" b="0" dirty="0" err="1">
                <a:ea typeface="ヒラギノ角ゴ Pro W3" panose="020B0300000000000000" pitchFamily="34" charset="-128"/>
              </a:rPr>
              <a:t>subaperture</a:t>
            </a:r>
            <a:r>
              <a:rPr lang="en-US" altLang="en-US" b="0" dirty="0">
                <a:ea typeface="ヒラギノ角ゴ Pro W3" panose="020B0300000000000000" pitchFamily="34" charset="-128"/>
              </a:rPr>
              <a:t> image, </a:t>
            </a:r>
            <a:r>
              <a:rPr lang="en-US" altLang="en-US" b="0" i="1" dirty="0">
                <a:ea typeface="ヒラギノ角ゴ Pro W3" panose="020B0300000000000000" pitchFamily="34" charset="-128"/>
              </a:rPr>
              <a:t>M</a:t>
            </a:r>
            <a:r>
              <a:rPr lang="en-US" altLang="en-US" b="0" dirty="0">
                <a:ea typeface="ヒラギノ角ゴ Pro W3" panose="020B0300000000000000" pitchFamily="34" charset="-128"/>
              </a:rPr>
              <a:t> is the (de)magnification of the system, </a:t>
            </a:r>
            <a:r>
              <a:rPr lang="en-US" altLang="en-US" b="0" i="1" dirty="0">
                <a:ea typeface="ヒラギノ角ゴ Pro W3" panose="020B0300000000000000" pitchFamily="34" charset="-128"/>
              </a:rPr>
              <a:t>f</a:t>
            </a:r>
            <a:r>
              <a:rPr lang="en-US" altLang="en-US" b="0" dirty="0">
                <a:ea typeface="ヒラギノ角ゴ Pro W3" panose="020B0300000000000000" pitchFamily="34" charset="-128"/>
              </a:rPr>
              <a:t> is the focal length of the </a:t>
            </a:r>
            <a:r>
              <a:rPr lang="en-US" altLang="en-US" b="0" dirty="0" err="1">
                <a:ea typeface="ヒラギノ角ゴ Pro W3" panose="020B0300000000000000" pitchFamily="34" charset="-128"/>
              </a:rPr>
              <a:t>lenslets</a:t>
            </a:r>
            <a:r>
              <a:rPr lang="en-US" altLang="en-US" b="0" dirty="0">
                <a:ea typeface="ヒラギノ角ゴ Pro W3" panose="020B0300000000000000" pitchFamily="34" charset="-128"/>
              </a:rPr>
              <a:t> in front of the Shack-Hartmann sensor</a:t>
            </a:r>
          </a:p>
        </p:txBody>
      </p:sp>
      <p:graphicFrame>
        <p:nvGraphicFramePr>
          <p:cNvPr id="28675" name="Object 2">
            <a:extLst>
              <a:ext uri="{FF2B5EF4-FFF2-40B4-BE49-F238E27FC236}">
                <a16:creationId xmlns:a16="http://schemas.microsoft.com/office/drawing/2014/main" id="{39E0517D-E609-E049-AA9D-2C60946144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93913" y="2998788"/>
          <a:ext cx="4354512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Equation" r:id="rId4" imgW="1270000" imgH="406400" progId="Equation.DSMT4">
                  <p:embed/>
                </p:oleObj>
              </mc:Choice>
              <mc:Fallback>
                <p:oleObj name="Equation" r:id="rId4" imgW="1270000" imgH="406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2998788"/>
                        <a:ext cx="4354512" cy="13938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9AB8B-3BE4-174C-BBFD-05DBE435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65959" y="-1037359"/>
            <a:ext cx="6535882" cy="845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66D235-4154-294B-BD7B-2D83E2DF0A4A}"/>
              </a:ext>
            </a:extLst>
          </p:cNvPr>
          <p:cNvSpPr txBox="1"/>
          <p:nvPr/>
        </p:nvSpPr>
        <p:spPr>
          <a:xfrm>
            <a:off x="3200400" y="6431702"/>
            <a:ext cx="2223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" pitchFamily="2" charset="0"/>
              </a:rPr>
              <a:t>Credit: Marcos van Dam</a:t>
            </a:r>
          </a:p>
        </p:txBody>
      </p:sp>
    </p:spTree>
    <p:extLst>
      <p:ext uri="{BB962C8B-B14F-4D97-AF65-F5344CB8AC3E}">
        <p14:creationId xmlns:p14="http://schemas.microsoft.com/office/powerpoint/2010/main" val="229111255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997F65-EB37-6746-8C58-6CA3D2385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391400" cy="2857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1568E-90CD-8D4F-9E72-516A8888B657}"/>
              </a:ext>
            </a:extLst>
          </p:cNvPr>
          <p:cNvSpPr txBox="1"/>
          <p:nvPr/>
        </p:nvSpPr>
        <p:spPr>
          <a:xfrm>
            <a:off x="1219200" y="4724400"/>
            <a:ext cx="3350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Shack-Hartmann Spots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BFB5C-8EC5-064A-A0A1-3E7C82CCBFFC}"/>
              </a:ext>
            </a:extLst>
          </p:cNvPr>
          <p:cNvSpPr txBox="1"/>
          <p:nvPr/>
        </p:nvSpPr>
        <p:spPr>
          <a:xfrm>
            <a:off x="5638800" y="4724399"/>
            <a:ext cx="2500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Wavefront</a:t>
            </a:r>
            <a:r>
              <a:rPr lang="en-US" dirty="0">
                <a:solidFill>
                  <a:schemeClr val="bg2"/>
                </a:solidFill>
              </a:rPr>
              <a:t> shape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EA68D-7747-9C4C-977A-49DC8FE8D7F9}"/>
              </a:ext>
            </a:extLst>
          </p:cNvPr>
          <p:cNvSpPr txBox="1"/>
          <p:nvPr/>
        </p:nvSpPr>
        <p:spPr>
          <a:xfrm>
            <a:off x="3658810" y="6324600"/>
            <a:ext cx="182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Credit: Thorlabs</a:t>
            </a:r>
          </a:p>
        </p:txBody>
      </p:sp>
    </p:spTree>
    <p:extLst>
      <p:ext uri="{BB962C8B-B14F-4D97-AF65-F5344CB8AC3E}">
        <p14:creationId xmlns:p14="http://schemas.microsoft.com/office/powerpoint/2010/main" val="197679007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84B04115-A820-E34A-BF2D-B80D3E9CC7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How to measure distance a spot has moved on CCD?  </a:t>
            </a:r>
            <a:r>
              <a:rPr lang="ja-JP" altLang="en-US">
                <a:ea typeface="ヒラギノ角ゴ Pro W3" panose="020B0300000000000000" pitchFamily="34" charset="-128"/>
              </a:rPr>
              <a:t>“</a:t>
            </a:r>
            <a:r>
              <a:rPr lang="en-US" altLang="ja-JP">
                <a:ea typeface="ヒラギノ角ゴ Pro W3" panose="020B0300000000000000" pitchFamily="34" charset="-128"/>
              </a:rPr>
              <a:t>Quad cell formula</a:t>
            </a:r>
            <a:r>
              <a:rPr lang="ja-JP" altLang="en-US">
                <a:ea typeface="ヒラギノ角ゴ Pro W3" panose="020B0300000000000000" pitchFamily="34" charset="-128"/>
              </a:rPr>
              <a:t>”</a:t>
            </a:r>
            <a:endParaRPr lang="en-US" altLang="en-US">
              <a:ea typeface="ヒラギノ角ゴ Pro W3" panose="020B0300000000000000" pitchFamily="34" charset="-128"/>
            </a:endParaRPr>
          </a:p>
        </p:txBody>
      </p:sp>
      <p:pic>
        <p:nvPicPr>
          <p:cNvPr id="36866" name="Picture 3">
            <a:extLst>
              <a:ext uri="{FF2B5EF4-FFF2-40B4-BE49-F238E27FC236}">
                <a16:creationId xmlns:a16="http://schemas.microsoft.com/office/drawing/2014/main" id="{DF2FC1BF-D7CC-624E-A837-567FFA04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276350"/>
            <a:ext cx="5902325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67" name="Object 2">
            <a:extLst>
              <a:ext uri="{FF2B5EF4-FFF2-40B4-BE49-F238E27FC236}">
                <a16:creationId xmlns:a16="http://schemas.microsoft.com/office/drawing/2014/main" id="{536F179C-8A48-294C-8790-ECEBC73C19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4600" y="4481513"/>
          <a:ext cx="3698875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9" name="Equation" r:id="rId5" imgW="1625600" imgH="939800" progId="Equation.DSMT4">
                  <p:embed/>
                </p:oleObj>
              </mc:Choice>
              <mc:Fallback>
                <p:oleObj name="Equation" r:id="rId5" imgW="1625600" imgH="939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481513"/>
                        <a:ext cx="3698875" cy="21367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68" name="Group 5">
            <a:extLst>
              <a:ext uri="{FF2B5EF4-FFF2-40B4-BE49-F238E27FC236}">
                <a16:creationId xmlns:a16="http://schemas.microsoft.com/office/drawing/2014/main" id="{1BAF80B2-78B7-8B4D-9D6B-410BAABB5F89}"/>
              </a:ext>
            </a:extLst>
          </p:cNvPr>
          <p:cNvGrpSpPr>
            <a:grpSpLocks/>
          </p:cNvGrpSpPr>
          <p:nvPr/>
        </p:nvGrpSpPr>
        <p:grpSpPr bwMode="auto">
          <a:xfrm>
            <a:off x="2730500" y="2235200"/>
            <a:ext cx="1282700" cy="457200"/>
            <a:chOff x="1784" y="1400"/>
            <a:chExt cx="808" cy="288"/>
          </a:xfrm>
        </p:grpSpPr>
        <p:sp>
          <p:nvSpPr>
            <p:cNvPr id="36871" name="Line 6">
              <a:extLst>
                <a:ext uri="{FF2B5EF4-FFF2-40B4-BE49-F238E27FC236}">
                  <a16:creationId xmlns:a16="http://schemas.microsoft.com/office/drawing/2014/main" id="{BF5B6A21-7C4B-A040-B7D1-6298E843C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4" y="1672"/>
              <a:ext cx="808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872" name="Text Box 7">
              <a:extLst>
                <a:ext uri="{FF2B5EF4-FFF2-40B4-BE49-F238E27FC236}">
                  <a16:creationId xmlns:a16="http://schemas.microsoft.com/office/drawing/2014/main" id="{058005B1-CB43-4C4D-BB54-E8D8FC509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0" y="1400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b="1">
                  <a:solidFill>
                    <a:schemeClr val="bg2"/>
                  </a:solidFill>
                </a:rPr>
                <a:t>b</a:t>
              </a:r>
              <a:endParaRPr lang="en-US" altLang="en-US">
                <a:latin typeface="Times" pitchFamily="2" charset="0"/>
              </a:endParaRPr>
            </a:p>
          </p:txBody>
        </p:sp>
      </p:grpSp>
      <p:sp>
        <p:nvSpPr>
          <p:cNvPr id="36869" name="Oval 9">
            <a:extLst>
              <a:ext uri="{FF2B5EF4-FFF2-40B4-BE49-F238E27FC236}">
                <a16:creationId xmlns:a16="http://schemas.microsoft.com/office/drawing/2014/main" id="{8CD65A9F-2B80-CC4B-BD06-FBBBA35E6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370013"/>
            <a:ext cx="1074738" cy="517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70" name="Oval 10">
            <a:extLst>
              <a:ext uri="{FF2B5EF4-FFF2-40B4-BE49-F238E27FC236}">
                <a16:creationId xmlns:a16="http://schemas.microsoft.com/office/drawing/2014/main" id="{C49FE9BA-1FAD-E44A-A541-DBAF1AF1D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4283075"/>
            <a:ext cx="2870200" cy="13541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FEC7F036-ABDC-A441-A82C-C483E6DE6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Disadvantage: </a:t>
            </a:r>
            <a:r>
              <a:rPr lang="ja-JP" altLang="en-US">
                <a:ea typeface="ヒラギノ角ゴ Pro W3" panose="020B0300000000000000" pitchFamily="34" charset="-128"/>
              </a:rPr>
              <a:t>“</a:t>
            </a:r>
            <a:r>
              <a:rPr lang="en-US" altLang="ja-JP">
                <a:ea typeface="ヒラギノ角ゴ Pro W3" panose="020B0300000000000000" pitchFamily="34" charset="-128"/>
              </a:rPr>
              <a:t>gain</a:t>
            </a:r>
            <a:r>
              <a:rPr lang="ja-JP" altLang="en-US">
                <a:ea typeface="ヒラギノ角ゴ Pro W3" panose="020B0300000000000000" pitchFamily="34" charset="-128"/>
              </a:rPr>
              <a:t>”</a:t>
            </a:r>
            <a:r>
              <a:rPr lang="en-US" altLang="ja-JP">
                <a:ea typeface="ヒラギノ角ゴ Pro W3" panose="020B0300000000000000" pitchFamily="34" charset="-128"/>
              </a:rPr>
              <a:t> depends on spot size b which can vary during the night</a:t>
            </a:r>
            <a:endParaRPr lang="en-US" altLang="en-US">
              <a:ea typeface="ヒラギノ角ゴ Pro W3" panose="020B0300000000000000" pitchFamily="34" charset="-128"/>
            </a:endParaRPr>
          </a:p>
        </p:txBody>
      </p:sp>
      <p:graphicFrame>
        <p:nvGraphicFramePr>
          <p:cNvPr id="38914" name="Object 2">
            <a:extLst>
              <a:ext uri="{FF2B5EF4-FFF2-40B4-BE49-F238E27FC236}">
                <a16:creationId xmlns:a16="http://schemas.microsoft.com/office/drawing/2014/main" id="{87631D06-B308-FE45-9ED9-EC9F8A70A6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5475" y="5281613"/>
          <a:ext cx="5024438" cy="117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5" name="Equation" r:id="rId4" imgW="1676400" imgH="393700" progId="Equation.3">
                  <p:embed/>
                </p:oleObj>
              </mc:Choice>
              <mc:Fallback>
                <p:oleObj name="Equation" r:id="rId4" imgW="16764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5" y="5281613"/>
                        <a:ext cx="5024438" cy="117951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Rectangle 3">
            <a:extLst>
              <a:ext uri="{FF2B5EF4-FFF2-40B4-BE49-F238E27FC236}">
                <a16:creationId xmlns:a16="http://schemas.microsoft.com/office/drawing/2014/main" id="{992C6BC1-26DD-1844-8E3D-3DADD4DB5812}"/>
              </a:ext>
            </a:extLst>
          </p:cNvPr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6" name="Equation" r:id="rId6" imgW="0" imgH="0" progId="Equation.DSMT4">
                  <p:embed/>
                </p:oleObj>
              </mc:Choice>
              <mc:Fallback>
                <p:oleObj name="Equation" r:id="rId6" imgW="0" imgH="0" progId="Equation.DSMT4">
                  <p:embed/>
                  <p:pic>
                    <p:nvPicPr>
                      <p:cNvPr id="0" name="Rectangle 3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916" name="Group 5">
            <a:extLst>
              <a:ext uri="{FF2B5EF4-FFF2-40B4-BE49-F238E27FC236}">
                <a16:creationId xmlns:a16="http://schemas.microsoft.com/office/drawing/2014/main" id="{BA324159-CF4C-944A-AC56-24E3FF2917D1}"/>
              </a:ext>
            </a:extLst>
          </p:cNvPr>
          <p:cNvGrpSpPr>
            <a:grpSpLocks/>
          </p:cNvGrpSpPr>
          <p:nvPr/>
        </p:nvGrpSpPr>
        <p:grpSpPr bwMode="auto">
          <a:xfrm>
            <a:off x="939800" y="1447800"/>
            <a:ext cx="6858000" cy="3590925"/>
            <a:chOff x="592" y="912"/>
            <a:chExt cx="4320" cy="2262"/>
          </a:xfrm>
        </p:grpSpPr>
        <p:pic>
          <p:nvPicPr>
            <p:cNvPr id="38917" name="Picture 6">
              <a:extLst>
                <a:ext uri="{FF2B5EF4-FFF2-40B4-BE49-F238E27FC236}">
                  <a16:creationId xmlns:a16="http://schemas.microsoft.com/office/drawing/2014/main" id="{3AA45A26-39DD-1147-9A0B-5AAD83646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" y="912"/>
              <a:ext cx="4320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8" name="Line 7">
              <a:extLst>
                <a:ext uri="{FF2B5EF4-FFF2-40B4-BE49-F238E27FC236}">
                  <a16:creationId xmlns:a16="http://schemas.microsoft.com/office/drawing/2014/main" id="{2A71A89E-C57B-874B-95A0-914C344BEA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16" y="2092"/>
              <a:ext cx="320" cy="22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8919" name="Group 8">
              <a:extLst>
                <a:ext uri="{FF2B5EF4-FFF2-40B4-BE49-F238E27FC236}">
                  <a16:creationId xmlns:a16="http://schemas.microsoft.com/office/drawing/2014/main" id="{A7E68C9E-EC11-4D4C-9857-ACE6B66F4D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8" y="1548"/>
              <a:ext cx="864" cy="288"/>
              <a:chOff x="1784" y="1411"/>
              <a:chExt cx="808" cy="266"/>
            </a:xfrm>
          </p:grpSpPr>
          <p:sp>
            <p:nvSpPr>
              <p:cNvPr id="38921" name="Line 9">
                <a:extLst>
                  <a:ext uri="{FF2B5EF4-FFF2-40B4-BE49-F238E27FC236}">
                    <a16:creationId xmlns:a16="http://schemas.microsoft.com/office/drawing/2014/main" id="{07228450-652C-8F45-8CB1-B84C330654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4" y="1672"/>
                <a:ext cx="808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922" name="Text Box 10">
                <a:extLst>
                  <a:ext uri="{FF2B5EF4-FFF2-40B4-BE49-F238E27FC236}">
                    <a16:creationId xmlns:a16="http://schemas.microsoft.com/office/drawing/2014/main" id="{35154A97-5030-8047-98EC-537CE0CC96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7" y="1411"/>
                <a:ext cx="218" cy="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1">
                    <a:solidFill>
                      <a:schemeClr val="bg2"/>
                    </a:solidFill>
                  </a:rPr>
                  <a:t>b</a:t>
                </a:r>
                <a:endParaRPr lang="en-US" altLang="en-US">
                  <a:latin typeface="Times" pitchFamily="2" charset="0"/>
                </a:endParaRPr>
              </a:p>
            </p:txBody>
          </p:sp>
        </p:grpSp>
        <p:sp>
          <p:nvSpPr>
            <p:cNvPr id="38920" name="Text Box 11">
              <a:extLst>
                <a:ext uri="{FF2B5EF4-FFF2-40B4-BE49-F238E27FC236}">
                  <a16:creationId xmlns:a16="http://schemas.microsoft.com/office/drawing/2014/main" id="{46CA2A84-85FC-C647-89D0-E7C279D39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5" y="2349"/>
              <a:ext cx="9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1">
                  <a:solidFill>
                    <a:srgbClr val="0000CC"/>
                  </a:solidFill>
                </a:rPr>
                <a:t>Slope = 2/b</a:t>
              </a:r>
            </a:p>
          </p:txBody>
        </p: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34162526-E740-E54A-A18F-AA39331EF2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Question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A88ADC0A-78FA-EC49-90CB-9D8B903EE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0" dirty="0">
                <a:ea typeface="ヒラギノ角ゴ Pro W3" panose="020B0300000000000000" pitchFamily="34" charset="-128"/>
              </a:rPr>
              <a:t>What might happen if the displacement of the spot </a:t>
            </a:r>
            <a:br>
              <a:rPr lang="en-US" altLang="en-US" b="0" dirty="0">
                <a:ea typeface="ヒラギノ角ゴ Pro W3" panose="020B0300000000000000" pitchFamily="34" charset="-128"/>
              </a:rPr>
            </a:br>
            <a:r>
              <a:rPr lang="en-US" altLang="en-US" b="0" dirty="0">
                <a:ea typeface="ヒラギノ角ゴ Pro W3" panose="020B0300000000000000" pitchFamily="34" charset="-128"/>
              </a:rPr>
              <a:t>is &gt; radius of spot?  Why?</a:t>
            </a:r>
          </a:p>
        </p:txBody>
      </p:sp>
      <p:pic>
        <p:nvPicPr>
          <p:cNvPr id="40963" name="Picture 4" descr="S-H">
            <a:extLst>
              <a:ext uri="{FF2B5EF4-FFF2-40B4-BE49-F238E27FC236}">
                <a16:creationId xmlns:a16="http://schemas.microsoft.com/office/drawing/2014/main" id="{956918F2-ABC1-CB49-ABA8-736F2A02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713038"/>
            <a:ext cx="6907212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5">
            <a:extLst>
              <a:ext uri="{FF2B5EF4-FFF2-40B4-BE49-F238E27FC236}">
                <a16:creationId xmlns:a16="http://schemas.microsoft.com/office/drawing/2014/main" id="{E612B02D-F009-B14A-8AAB-4FFFF0F2E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013" y="3032125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600" b="1">
                <a:solidFill>
                  <a:srgbClr val="F30B0B"/>
                </a:solidFill>
                <a:latin typeface="Times" pitchFamily="2" charset="0"/>
              </a:rPr>
              <a:t>?</a:t>
            </a:r>
          </a:p>
        </p:txBody>
      </p:sp>
      <p:sp>
        <p:nvSpPr>
          <p:cNvPr id="40965" name="Text Box 6">
            <a:extLst>
              <a:ext uri="{FF2B5EF4-FFF2-40B4-BE49-F238E27FC236}">
                <a16:creationId xmlns:a16="http://schemas.microsoft.com/office/drawing/2014/main" id="{043CC204-1B64-2A46-9FA3-09C47B21E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013" y="5076825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600" b="1">
                <a:solidFill>
                  <a:srgbClr val="F30B0B"/>
                </a:solidFill>
                <a:latin typeface="Times" pitchFamily="2" charset="0"/>
              </a:rPr>
              <a:t>?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26036B75-B755-484D-BF32-F07B74F61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Signal becomes nonlinear and saturates for large angular deviations</a:t>
            </a:r>
          </a:p>
        </p:txBody>
      </p:sp>
      <p:grpSp>
        <p:nvGrpSpPr>
          <p:cNvPr id="43010" name="Group 3">
            <a:extLst>
              <a:ext uri="{FF2B5EF4-FFF2-40B4-BE49-F238E27FC236}">
                <a16:creationId xmlns:a16="http://schemas.microsoft.com/office/drawing/2014/main" id="{889CAF92-AE40-2745-8C73-744BA8ADA1F1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371600"/>
            <a:ext cx="6108700" cy="3082925"/>
            <a:chOff x="624" y="880"/>
            <a:chExt cx="4320" cy="2262"/>
          </a:xfrm>
        </p:grpSpPr>
        <p:pic>
          <p:nvPicPr>
            <p:cNvPr id="43020" name="Picture 4">
              <a:extLst>
                <a:ext uri="{FF2B5EF4-FFF2-40B4-BE49-F238E27FC236}">
                  <a16:creationId xmlns:a16="http://schemas.microsoft.com/office/drawing/2014/main" id="{8024B311-A1BA-EB49-BC9F-40C333375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880"/>
              <a:ext cx="4320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021" name="Group 5">
              <a:extLst>
                <a:ext uri="{FF2B5EF4-FFF2-40B4-BE49-F238E27FC236}">
                  <a16:creationId xmlns:a16="http://schemas.microsoft.com/office/drawing/2014/main" id="{B4E19FE0-EBBE-974E-8B20-3ADBD293AE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8" y="1532"/>
              <a:ext cx="864" cy="336"/>
              <a:chOff x="1784" y="1389"/>
              <a:chExt cx="808" cy="310"/>
            </a:xfrm>
          </p:grpSpPr>
          <p:sp>
            <p:nvSpPr>
              <p:cNvPr id="43022" name="Line 6">
                <a:extLst>
                  <a:ext uri="{FF2B5EF4-FFF2-40B4-BE49-F238E27FC236}">
                    <a16:creationId xmlns:a16="http://schemas.microsoft.com/office/drawing/2014/main" id="{8AE59F12-DF26-E74D-8984-5784300E21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4" y="1672"/>
                <a:ext cx="808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023" name="Text Box 7">
                <a:extLst>
                  <a:ext uri="{FF2B5EF4-FFF2-40B4-BE49-F238E27FC236}">
                    <a16:creationId xmlns:a16="http://schemas.microsoft.com/office/drawing/2014/main" id="{93185219-3332-F14D-B827-55F524C77E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2" y="1389"/>
                <a:ext cx="244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1">
                    <a:solidFill>
                      <a:schemeClr val="bg2"/>
                    </a:solidFill>
                  </a:rPr>
                  <a:t>b</a:t>
                </a:r>
                <a:endParaRPr lang="en-US" altLang="en-US">
                  <a:latin typeface="Times" pitchFamily="2" charset="0"/>
                </a:endParaRPr>
              </a:p>
            </p:txBody>
          </p:sp>
        </p:grpSp>
      </p:grpSp>
      <p:sp>
        <p:nvSpPr>
          <p:cNvPr id="43011" name="Text Box 8">
            <a:extLst>
              <a:ext uri="{FF2B5EF4-FFF2-40B4-BE49-F238E27FC236}">
                <a16:creationId xmlns:a16="http://schemas.microsoft.com/office/drawing/2014/main" id="{B92A3843-41BA-8947-B45C-3BBFEA4B9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5210175"/>
            <a:ext cx="4243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ja-JP" altLang="en-US"/>
              <a:t>“</a:t>
            </a:r>
            <a:r>
              <a:rPr lang="en-US" altLang="ja-JP"/>
              <a:t>Rollover</a:t>
            </a:r>
            <a:r>
              <a:rPr lang="ja-JP" altLang="en-US"/>
              <a:t>”</a:t>
            </a:r>
            <a:r>
              <a:rPr lang="en-US" altLang="ja-JP"/>
              <a:t> corresponds to spot being entirely outside of 2 quadrants</a:t>
            </a:r>
            <a:endParaRPr lang="en-US" altLang="en-US">
              <a:latin typeface="Times" pitchFamily="2" charset="0"/>
            </a:endParaRPr>
          </a:p>
        </p:txBody>
      </p:sp>
      <p:grpSp>
        <p:nvGrpSpPr>
          <p:cNvPr id="43012" name="Group 9">
            <a:extLst>
              <a:ext uri="{FF2B5EF4-FFF2-40B4-BE49-F238E27FC236}">
                <a16:creationId xmlns:a16="http://schemas.microsoft.com/office/drawing/2014/main" id="{DC8CFBD9-6181-C14D-9A8F-4AE4440B6BA5}"/>
              </a:ext>
            </a:extLst>
          </p:cNvPr>
          <p:cNvGrpSpPr>
            <a:grpSpLocks/>
          </p:cNvGrpSpPr>
          <p:nvPr/>
        </p:nvGrpSpPr>
        <p:grpSpPr bwMode="auto">
          <a:xfrm>
            <a:off x="5372100" y="5168900"/>
            <a:ext cx="1651000" cy="1384300"/>
            <a:chOff x="960" y="3352"/>
            <a:chExt cx="1040" cy="872"/>
          </a:xfrm>
        </p:grpSpPr>
        <p:sp>
          <p:nvSpPr>
            <p:cNvPr id="43014" name="Line 10">
              <a:extLst>
                <a:ext uri="{FF2B5EF4-FFF2-40B4-BE49-F238E27FC236}">
                  <a16:creationId xmlns:a16="http://schemas.microsoft.com/office/drawing/2014/main" id="{86B753D7-AADB-1646-BC8E-141C6E4F56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" y="3368"/>
              <a:ext cx="0" cy="8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43015" name="Group 11">
              <a:extLst>
                <a:ext uri="{FF2B5EF4-FFF2-40B4-BE49-F238E27FC236}">
                  <a16:creationId xmlns:a16="http://schemas.microsoft.com/office/drawing/2014/main" id="{8DD935BC-278D-DA4F-BE09-72843AC497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3352"/>
              <a:ext cx="1040" cy="872"/>
              <a:chOff x="960" y="3352"/>
              <a:chExt cx="1040" cy="872"/>
            </a:xfrm>
          </p:grpSpPr>
          <p:grpSp>
            <p:nvGrpSpPr>
              <p:cNvPr id="43016" name="Group 12">
                <a:extLst>
                  <a:ext uri="{FF2B5EF4-FFF2-40B4-BE49-F238E27FC236}">
                    <a16:creationId xmlns:a16="http://schemas.microsoft.com/office/drawing/2014/main" id="{A1AF0570-413F-804E-A94B-9ABCC332B9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3352"/>
                <a:ext cx="1040" cy="872"/>
                <a:chOff x="960" y="3352"/>
                <a:chExt cx="1040" cy="872"/>
              </a:xfrm>
            </p:grpSpPr>
            <p:sp>
              <p:nvSpPr>
                <p:cNvPr id="43018" name="Oval 13">
                  <a:extLst>
                    <a:ext uri="{FF2B5EF4-FFF2-40B4-BE49-F238E27FC236}">
                      <a16:creationId xmlns:a16="http://schemas.microsoft.com/office/drawing/2014/main" id="{100913EA-3BE8-8B40-9773-698AB3FC02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6" y="3584"/>
                  <a:ext cx="368" cy="368"/>
                </a:xfrm>
                <a:prstGeom prst="ellipse">
                  <a:avLst/>
                </a:prstGeom>
                <a:solidFill>
                  <a:srgbClr val="FF99FF"/>
                </a:solidFill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3019" name="Rectangle 14">
                  <a:extLst>
                    <a:ext uri="{FF2B5EF4-FFF2-40B4-BE49-F238E27FC236}">
                      <a16:creationId xmlns:a16="http://schemas.microsoft.com/office/drawing/2014/main" id="{EB0E5DB6-22E9-B44F-80CA-51428516D7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3352"/>
                  <a:ext cx="1040" cy="87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43017" name="Line 15">
                <a:extLst>
                  <a:ext uri="{FF2B5EF4-FFF2-40B4-BE49-F238E27FC236}">
                    <a16:creationId xmlns:a16="http://schemas.microsoft.com/office/drawing/2014/main" id="{5E3D7980-497A-674A-8A1C-623A2CA25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0" y="3760"/>
                <a:ext cx="10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3013" name="Line 16">
            <a:extLst>
              <a:ext uri="{FF2B5EF4-FFF2-40B4-BE49-F238E27FC236}">
                <a16:creationId xmlns:a16="http://schemas.microsoft.com/office/drawing/2014/main" id="{D8863536-62DB-5E48-B9CC-2B7B158F3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3400" y="3949700"/>
            <a:ext cx="2590800" cy="128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36E9DF5-C2BF-034F-8A75-05092355B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Outline of lecture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500C0CBD-FC89-084F-A4CE-59CFFA5D0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5588" y="1339850"/>
            <a:ext cx="8534400" cy="4876800"/>
          </a:xfrm>
        </p:spPr>
        <p:txBody>
          <a:bodyPr/>
          <a:lstStyle/>
          <a:p>
            <a:pPr>
              <a:lnSpc>
                <a:spcPct val="140000"/>
              </a:lnSpc>
              <a:spcAft>
                <a:spcPts val="4200"/>
              </a:spcAft>
            </a:pPr>
            <a:r>
              <a:rPr lang="en-US" altLang="en-US" sz="2800" b="0">
                <a:ea typeface="ヒラギノ角ゴ Pro W3" panose="020B0300000000000000" pitchFamily="34" charset="-128"/>
              </a:rPr>
              <a:t>General discussion: Types of wavefront sensors</a:t>
            </a:r>
          </a:p>
          <a:p>
            <a:pPr>
              <a:lnSpc>
                <a:spcPct val="140000"/>
              </a:lnSpc>
            </a:pPr>
            <a:r>
              <a:rPr lang="en-US" altLang="en-US" sz="2800" b="0">
                <a:ea typeface="ヒラギノ角ゴ Pro W3" panose="020B0300000000000000" pitchFamily="34" charset="-128"/>
              </a:rPr>
              <a:t>Three types in more detail:</a:t>
            </a:r>
          </a:p>
          <a:p>
            <a:pPr lvl="1">
              <a:lnSpc>
                <a:spcPct val="140000"/>
              </a:lnSpc>
            </a:pPr>
            <a:r>
              <a:rPr lang="en-US" altLang="en-US" sz="2800" b="0">
                <a:ea typeface="ヒラギノ角ゴ Pro W3" panose="020B0300000000000000" pitchFamily="34" charset="-128"/>
              </a:rPr>
              <a:t>Shack-Hartmann wavefront sensors</a:t>
            </a:r>
          </a:p>
          <a:p>
            <a:pPr lvl="1">
              <a:lnSpc>
                <a:spcPct val="140000"/>
              </a:lnSpc>
            </a:pPr>
            <a:r>
              <a:rPr lang="en-US" altLang="en-US" sz="2800" b="0">
                <a:ea typeface="ヒラギノ角ゴ Pro W3" panose="020B0300000000000000" pitchFamily="34" charset="-128"/>
              </a:rPr>
              <a:t>Curvature sensing</a:t>
            </a:r>
          </a:p>
          <a:p>
            <a:pPr lvl="1">
              <a:lnSpc>
                <a:spcPct val="140000"/>
              </a:lnSpc>
            </a:pPr>
            <a:r>
              <a:rPr lang="en-US" altLang="en-US" sz="2800" b="0">
                <a:ea typeface="ヒラギノ角ゴ Pro W3" panose="020B0300000000000000" pitchFamily="34" charset="-128"/>
              </a:rPr>
              <a:t>Pyramid sensing</a:t>
            </a:r>
          </a:p>
          <a:p>
            <a:pPr>
              <a:lnSpc>
                <a:spcPct val="140000"/>
              </a:lnSpc>
            </a:pPr>
            <a:endParaRPr lang="en-US" altLang="en-US" sz="2800" b="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AA76C11D-17F5-CA4A-AC64-B327222BC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Measurement error from Shack-Hartmann sensing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A8284ED9-E1F2-5144-87F5-6D03490B4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4876800"/>
          </a:xfrm>
        </p:spPr>
        <p:txBody>
          <a:bodyPr/>
          <a:lstStyle/>
          <a:p>
            <a:r>
              <a:rPr lang="en-US" altLang="en-US" b="0" dirty="0">
                <a:ea typeface="ヒラギノ角ゴ Pro W3" panose="020B0300000000000000" pitchFamily="34" charset="-128"/>
              </a:rPr>
              <a:t>Measurement error depends on size of spot as seen in a </a:t>
            </a:r>
            <a:r>
              <a:rPr lang="en-US" altLang="en-US" b="0" dirty="0" err="1">
                <a:ea typeface="ヒラギノ角ゴ Pro W3" panose="020B0300000000000000" pitchFamily="34" charset="-128"/>
              </a:rPr>
              <a:t>subaperture</a:t>
            </a:r>
            <a:r>
              <a:rPr lang="en-US" altLang="en-US" b="0" dirty="0">
                <a:ea typeface="ヒラギノ角ゴ Pro W3" panose="020B0300000000000000" pitchFamily="34" charset="-128"/>
              </a:rPr>
              <a:t>, </a:t>
            </a:r>
            <a:r>
              <a:rPr lang="en-US" altLang="en-US" b="0" i="1" dirty="0" err="1">
                <a:ea typeface="ヒラギノ角ゴ Pro W3" panose="020B0300000000000000" pitchFamily="34" charset="-128"/>
                <a:sym typeface="Symbol" pitchFamily="2" charset="2"/>
              </a:rPr>
              <a:t>θ</a:t>
            </a:r>
            <a:r>
              <a:rPr lang="en-US" altLang="en-US" b="0" i="1" baseline="-25000" dirty="0" err="1">
                <a:ea typeface="ヒラギノ角ゴ Pro W3" panose="020B0300000000000000" pitchFamily="34" charset="-128"/>
              </a:rPr>
              <a:t>b</a:t>
            </a:r>
            <a:r>
              <a:rPr lang="en-US" altLang="en-US" b="0" dirty="0">
                <a:ea typeface="ヒラギノ角ゴ Pro W3" panose="020B0300000000000000" pitchFamily="34" charset="-128"/>
              </a:rPr>
              <a:t> , wavelength </a:t>
            </a:r>
            <a:r>
              <a:rPr lang="en-US" altLang="en-US" b="0" dirty="0" err="1">
                <a:ea typeface="ヒラギノ角ゴ Pro W3" panose="020B0300000000000000" pitchFamily="34" charset="-128"/>
              </a:rPr>
              <a:t>λ</a:t>
            </a:r>
            <a:r>
              <a:rPr lang="en-US" altLang="en-US" b="0" dirty="0">
                <a:ea typeface="ヒラギノ角ゴ Pro W3" panose="020B0300000000000000" pitchFamily="34" charset="-128"/>
              </a:rPr>
              <a:t> , </a:t>
            </a:r>
            <a:r>
              <a:rPr lang="en-US" altLang="en-US" b="0" dirty="0" err="1">
                <a:ea typeface="ヒラギノ角ゴ Pro W3" panose="020B0300000000000000" pitchFamily="34" charset="-128"/>
              </a:rPr>
              <a:t>subaperture</a:t>
            </a:r>
            <a:r>
              <a:rPr lang="en-US" altLang="en-US" b="0" dirty="0">
                <a:ea typeface="ヒラギノ角ゴ Pro W3" panose="020B0300000000000000" pitchFamily="34" charset="-128"/>
              </a:rPr>
              <a:t> size </a:t>
            </a:r>
            <a:r>
              <a:rPr lang="en-US" altLang="en-US" b="0" i="1" dirty="0">
                <a:ea typeface="ヒラギノ角ゴ Pro W3" panose="020B0300000000000000" pitchFamily="34" charset="-128"/>
              </a:rPr>
              <a:t>d</a:t>
            </a:r>
            <a:r>
              <a:rPr lang="en-US" altLang="en-US" b="0" dirty="0">
                <a:ea typeface="ヒラギノ角ゴ Pro W3" panose="020B0300000000000000" pitchFamily="34" charset="-128"/>
              </a:rPr>
              <a:t>, and signal-to-noise ratio </a:t>
            </a:r>
            <a:r>
              <a:rPr lang="en-US" altLang="en-US" b="0" i="1" dirty="0">
                <a:ea typeface="ヒラギノ角ゴ Pro W3" panose="020B0300000000000000" pitchFamily="34" charset="-128"/>
              </a:rPr>
              <a:t>SNR</a:t>
            </a:r>
            <a:r>
              <a:rPr lang="en-US" altLang="en-US" b="0" dirty="0">
                <a:ea typeface="ヒラギノ角ゴ Pro W3" panose="020B0300000000000000" pitchFamily="34" charset="-128"/>
              </a:rPr>
              <a:t>:</a:t>
            </a:r>
          </a:p>
          <a:p>
            <a:endParaRPr lang="en-US" altLang="en-US" b="0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pPr lvl="3">
              <a:buFontTx/>
              <a:buNone/>
            </a:pPr>
            <a:r>
              <a:rPr lang="en-US" altLang="en-US" b="0" dirty="0">
                <a:ea typeface="ヒラギノ角ゴ Pro W3" panose="020B0300000000000000" pitchFamily="34" charset="-128"/>
              </a:rPr>
              <a:t>              (Hardy equation 5.16)</a:t>
            </a:r>
          </a:p>
        </p:txBody>
      </p:sp>
      <p:pic>
        <p:nvPicPr>
          <p:cNvPr id="45059" name="Picture 1">
            <a:extLst>
              <a:ext uri="{FF2B5EF4-FFF2-40B4-BE49-F238E27FC236}">
                <a16:creationId xmlns:a16="http://schemas.microsoft.com/office/drawing/2014/main" id="{D8EF5A3B-748A-B144-B1B2-A2F69AB91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7499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4486639B-F9FE-4B48-9AAC-F85300BF9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Order of magnitude, for r</a:t>
            </a:r>
            <a:r>
              <a:rPr lang="en-US" altLang="en-US" baseline="-25000">
                <a:ea typeface="ヒラギノ角ゴ Pro W3" panose="020B0300000000000000" pitchFamily="34" charset="-128"/>
              </a:rPr>
              <a:t>0</a:t>
            </a:r>
            <a:r>
              <a:rPr lang="en-US" altLang="en-US">
                <a:ea typeface="ヒラギノ角ゴ Pro W3" panose="020B0300000000000000" pitchFamily="34" charset="-128"/>
              </a:rPr>
              <a:t> ~ d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CC2FE018-D971-0C4E-9768-CD802762A4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i="1" baseline="-25000">
              <a:ea typeface="ヒラギノ角ゴ Pro W3" panose="020B0300000000000000" pitchFamily="34" charset="-128"/>
            </a:endParaRPr>
          </a:p>
          <a:p>
            <a:r>
              <a:rPr lang="en-US" altLang="en-US" b="0">
                <a:ea typeface="ヒラギノ角ゴ Pro W3" panose="020B0300000000000000" pitchFamily="34" charset="-128"/>
              </a:rPr>
              <a:t>If we want the wavefront error to be &lt; </a:t>
            </a:r>
            <a:r>
              <a:rPr lang="en-US" altLang="en-US" b="0">
                <a:latin typeface="Symbol" pitchFamily="2" charset="2"/>
                <a:ea typeface="ヒラギノ角ゴ Pro W3" panose="020B0300000000000000" pitchFamily="34" charset="-128"/>
                <a:sym typeface="Symbol" pitchFamily="2" charset="2"/>
              </a:rPr>
              <a:t>λ</a:t>
            </a:r>
            <a:r>
              <a:rPr lang="en-US" altLang="en-US" b="0">
                <a:ea typeface="ヒラギノ角ゴ Pro W3" panose="020B0300000000000000" pitchFamily="34" charset="-128"/>
              </a:rPr>
              <a:t>/20, we need</a:t>
            </a:r>
          </a:p>
        </p:txBody>
      </p:sp>
      <p:graphicFrame>
        <p:nvGraphicFramePr>
          <p:cNvPr id="47107" name="Object 3">
            <a:extLst>
              <a:ext uri="{FF2B5EF4-FFF2-40B4-BE49-F238E27FC236}">
                <a16:creationId xmlns:a16="http://schemas.microsoft.com/office/drawing/2014/main" id="{70496264-BECF-434B-9FDE-46C174A404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3124200"/>
          <a:ext cx="824388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4" name="Equation" r:id="rId4" imgW="3276600" imgH="393700" progId="Equation.DSMT4">
                  <p:embed/>
                </p:oleObj>
              </mc:Choice>
              <mc:Fallback>
                <p:oleObj name="Equation" r:id="rId4" imgW="32766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124200"/>
                        <a:ext cx="824388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B460091B-03FF-064C-B6DE-23E6BD6BEC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General expression for signal to noise ratio of a pixelated detector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1B1B9B35-79B1-7D47-86E8-0078F43E9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1463" y="1346200"/>
            <a:ext cx="8534400" cy="4876800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en-US" b="0" i="1">
                <a:ea typeface="ヒラギノ角ゴ Pro W3" panose="020B0300000000000000" pitchFamily="34" charset="-128"/>
              </a:rPr>
              <a:t>S</a:t>
            </a:r>
            <a:r>
              <a:rPr lang="en-US" altLang="en-US" b="0">
                <a:ea typeface="ヒラギノ角ゴ Pro W3" panose="020B0300000000000000" pitchFamily="34" charset="-128"/>
              </a:rPr>
              <a:t>           = flux of detected photoelectrons / subap          </a:t>
            </a:r>
            <a:r>
              <a:rPr lang="en-US" altLang="en-US" b="0" i="1">
                <a:ea typeface="ヒラギノ角ゴ Pro W3" panose="020B0300000000000000" pitchFamily="34" charset="-128"/>
              </a:rPr>
              <a:t>n</a:t>
            </a:r>
            <a:r>
              <a:rPr lang="en-US" altLang="en-US" b="0" i="1" baseline="-25000">
                <a:ea typeface="ヒラギノ角ゴ Pro W3" panose="020B0300000000000000" pitchFamily="34" charset="-128"/>
              </a:rPr>
              <a:t>pix</a:t>
            </a:r>
            <a:r>
              <a:rPr lang="en-US" altLang="en-US" b="0">
                <a:ea typeface="ヒラギノ角ゴ Pro W3" panose="020B0300000000000000" pitchFamily="34" charset="-128"/>
              </a:rPr>
              <a:t>        = number of detector pixels per subaperture    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b="0">
                <a:ea typeface="ヒラギノ角ゴ Pro W3" panose="020B0300000000000000" pitchFamily="34" charset="-128"/>
              </a:rPr>
              <a:t>    </a:t>
            </a:r>
            <a:r>
              <a:rPr lang="en-US" altLang="en-US" b="0" i="1">
                <a:ea typeface="ヒラギノ角ゴ Pro W3" panose="020B0300000000000000" pitchFamily="34" charset="-128"/>
              </a:rPr>
              <a:t>R</a:t>
            </a:r>
            <a:r>
              <a:rPr lang="en-US" altLang="en-US" b="0">
                <a:ea typeface="ヒラギノ角ゴ Pro W3" panose="020B0300000000000000" pitchFamily="34" charset="-128"/>
              </a:rPr>
              <a:t>          = read noise in electrons per pixel</a:t>
            </a:r>
          </a:p>
          <a:p>
            <a:pPr>
              <a:lnSpc>
                <a:spcPct val="110000"/>
              </a:lnSpc>
            </a:pPr>
            <a:r>
              <a:rPr lang="en-US" altLang="en-US" b="0">
                <a:ea typeface="ヒラギノ角ゴ Pro W3" panose="020B0300000000000000" pitchFamily="34" charset="-128"/>
              </a:rPr>
              <a:t>The signal to noise ratio in a subaperture for fast CCD cameras is dominated by read noise, and</a:t>
            </a:r>
          </a:p>
        </p:txBody>
      </p:sp>
      <p:graphicFrame>
        <p:nvGraphicFramePr>
          <p:cNvPr id="49155" name="Object 2">
            <a:extLst>
              <a:ext uri="{FF2B5EF4-FFF2-40B4-BE49-F238E27FC236}">
                <a16:creationId xmlns:a16="http://schemas.microsoft.com/office/drawing/2014/main" id="{A4BE3AE4-572A-D648-AED7-0B7BBF0F49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4267200"/>
          <a:ext cx="5829300" cy="142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4" name="Equation" r:id="rId4" imgW="1981200" imgH="482600" progId="Equation.DSMT4">
                  <p:embed/>
                </p:oleObj>
              </mc:Choice>
              <mc:Fallback>
                <p:oleObj name="Equation" r:id="rId4" imgW="1981200" imgH="482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267200"/>
                        <a:ext cx="5829300" cy="142081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Text Box 5">
            <a:extLst>
              <a:ext uri="{FF2B5EF4-FFF2-40B4-BE49-F238E27FC236}">
                <a16:creationId xmlns:a16="http://schemas.microsoft.com/office/drawing/2014/main" id="{2E224207-94CF-D340-82F1-FE71FB7FE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4953000"/>
            <a:ext cx="2546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/>
              <a:t>See McLean, </a:t>
            </a:r>
            <a:r>
              <a:rPr lang="ja-JP" altLang="en-US" sz="1800"/>
              <a:t>“</a:t>
            </a:r>
            <a:r>
              <a:rPr lang="en-US" altLang="ja-JP" sz="1800"/>
              <a:t>Electronic Imaging in Astronomy</a:t>
            </a:r>
            <a:r>
              <a:rPr lang="ja-JP" altLang="en-US" sz="1800"/>
              <a:t>”</a:t>
            </a:r>
            <a:r>
              <a:rPr lang="en-US" altLang="ja-JP" sz="1800"/>
              <a:t>, Wiley</a:t>
            </a:r>
            <a:endParaRPr lang="en-US" altLang="en-US" sz="180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DEBD1EC-AB29-C342-9DC9-CE9649D99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Trade-off between dynamic range and sensitivity of Shack-Hartmann WFS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C5A4006C-E4A2-C949-BE58-0A9366D98A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800" y="1625600"/>
            <a:ext cx="5461000" cy="4876800"/>
          </a:xfrm>
        </p:spPr>
        <p:txBody>
          <a:bodyPr/>
          <a:lstStyle/>
          <a:p>
            <a:r>
              <a:rPr lang="en-US" altLang="en-US" sz="2000" b="0">
                <a:ea typeface="ヒラギノ角ゴ Pro W3" panose="020B0300000000000000" pitchFamily="34" charset="-128"/>
              </a:rPr>
              <a:t>If spot is diffraction limited in a subaperture </a:t>
            </a:r>
            <a:r>
              <a:rPr lang="en-US" altLang="en-US" sz="2000" b="0" i="1">
                <a:ea typeface="ヒラギノ角ゴ Pro W3" panose="020B0300000000000000" pitchFamily="34" charset="-128"/>
              </a:rPr>
              <a:t>d</a:t>
            </a:r>
            <a:r>
              <a:rPr lang="en-US" altLang="en-US" sz="2000" b="0">
                <a:ea typeface="ヒラギノ角ゴ Pro W3" panose="020B0300000000000000" pitchFamily="34" charset="-128"/>
              </a:rPr>
              <a:t>, linear range of quad cell (2x2 pixels) is limited to </a:t>
            </a:r>
            <a:r>
              <a:rPr lang="en-US" altLang="en-US" sz="2000" b="0" i="1">
                <a:ea typeface="ヒラギノ角ゴ Pro W3" panose="020B0300000000000000" pitchFamily="34" charset="-128"/>
                <a:sym typeface="Symbol" pitchFamily="2" charset="2"/>
              </a:rPr>
              <a:t>± </a:t>
            </a:r>
            <a:r>
              <a:rPr lang="en-US" altLang="en-US" sz="2000" b="0" i="1">
                <a:latin typeface="Symbol" pitchFamily="2" charset="2"/>
                <a:ea typeface="ヒラギノ角ゴ Pro W3" panose="020B0300000000000000" pitchFamily="34" charset="-128"/>
              </a:rPr>
              <a:t>λ</a:t>
            </a:r>
            <a:r>
              <a:rPr lang="en-US" altLang="en-US" sz="2000" b="0" i="1" baseline="-25000">
                <a:ea typeface="ヒラギノ角ゴ Pro W3" panose="020B0300000000000000" pitchFamily="34" charset="-128"/>
              </a:rPr>
              <a:t>ref</a:t>
            </a:r>
            <a:r>
              <a:rPr lang="en-US" altLang="en-US" sz="2000" b="0" i="1">
                <a:ea typeface="ヒラギノ角ゴ Pro W3" panose="020B0300000000000000" pitchFamily="34" charset="-128"/>
              </a:rPr>
              <a:t>/2d</a:t>
            </a:r>
            <a:r>
              <a:rPr lang="en-US" altLang="en-US" sz="2000" b="0">
                <a:ea typeface="ヒラギノ角ゴ Pro W3" panose="020B0300000000000000" pitchFamily="34" charset="-128"/>
              </a:rPr>
              <a:t>.</a:t>
            </a:r>
          </a:p>
          <a:p>
            <a:r>
              <a:rPr lang="en-US" altLang="en-US" sz="2000" b="0">
                <a:ea typeface="ヒラギノ角ゴ Pro W3" panose="020B0300000000000000" pitchFamily="34" charset="-128"/>
              </a:rPr>
              <a:t>Can increase dynamic range by enlarging the spot (e.g. by defocusing it).  </a:t>
            </a:r>
          </a:p>
          <a:p>
            <a:r>
              <a:rPr lang="en-US" altLang="en-US" sz="2000" b="0">
                <a:ea typeface="ヒラギノ角ゴ Pro W3" panose="020B0300000000000000" pitchFamily="34" charset="-128"/>
              </a:rPr>
              <a:t>But uncertainty in calculating centroid      </a:t>
            </a:r>
            <a:r>
              <a:rPr lang="en-US" altLang="en-US" sz="2000" b="0">
                <a:ea typeface="ヒラギノ角ゴ Pro W3" panose="020B0300000000000000" pitchFamily="34" charset="-128"/>
                <a:sym typeface="Symbol" pitchFamily="2" charset="2"/>
              </a:rPr>
              <a:t>∝</a:t>
            </a:r>
            <a:r>
              <a:rPr lang="en-US" altLang="en-US" sz="2000" b="0">
                <a:ea typeface="ヒラギノ角ゴ Pro W3" panose="020B0300000000000000" pitchFamily="34" charset="-128"/>
              </a:rPr>
              <a:t>  width x  </a:t>
            </a:r>
            <a:r>
              <a:rPr lang="en-US" altLang="en-US" sz="2000" b="0" i="1">
                <a:ea typeface="ヒラギノ角ゴ Pro W3" panose="020B0300000000000000" pitchFamily="34" charset="-128"/>
              </a:rPr>
              <a:t>N</a:t>
            </a:r>
            <a:r>
              <a:rPr lang="en-US" altLang="en-US" sz="2000" b="0" i="1" baseline="-25000">
                <a:ea typeface="ヒラギノ角ゴ Pro W3" panose="020B0300000000000000" pitchFamily="34" charset="-128"/>
              </a:rPr>
              <a:t>ph</a:t>
            </a:r>
            <a:r>
              <a:rPr lang="en-US" altLang="en-US" sz="2000" b="0" i="1" baseline="30000">
                <a:ea typeface="ヒラギノ角ゴ Pro W3" panose="020B0300000000000000" pitchFamily="34" charset="-128"/>
              </a:rPr>
              <a:t>1/2</a:t>
            </a:r>
            <a:r>
              <a:rPr lang="en-US" altLang="en-US" sz="2000" b="0" baseline="30000">
                <a:ea typeface="ヒラギノ角ゴ Pro W3" panose="020B0300000000000000" pitchFamily="34" charset="-128"/>
              </a:rPr>
              <a:t>  </a:t>
            </a:r>
            <a:r>
              <a:rPr lang="en-US" altLang="en-US" sz="2000" b="0">
                <a:ea typeface="ヒラギノ角ゴ Pro W3" panose="020B0300000000000000" pitchFamily="34" charset="-128"/>
              </a:rPr>
              <a:t>so centroid calculation will be less accurate.</a:t>
            </a:r>
          </a:p>
          <a:p>
            <a:r>
              <a:rPr lang="en-US" altLang="en-US" sz="2000" b="0">
                <a:ea typeface="ヒラギノ角ゴ Pro W3" panose="020B0300000000000000" pitchFamily="34" charset="-128"/>
              </a:rPr>
              <a:t>Alternative: use more than 2x2 pixels per subaperture.  Decreases </a:t>
            </a:r>
            <a:r>
              <a:rPr lang="en-US" altLang="en-US" sz="2000" b="0" i="1">
                <a:ea typeface="ヒラギノ角ゴ Pro W3" panose="020B0300000000000000" pitchFamily="34" charset="-128"/>
              </a:rPr>
              <a:t>SNR</a:t>
            </a:r>
            <a:r>
              <a:rPr lang="en-US" altLang="en-US" sz="2000" b="0">
                <a:ea typeface="ヒラギノ角ゴ Pro W3" panose="020B0300000000000000" pitchFamily="34" charset="-128"/>
              </a:rPr>
              <a:t> if read noise per pixel is large (spreading given amount of light over more pixels, hence more read noise).</a:t>
            </a: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5B800E8A-765D-904E-B7C3-10E095F02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1"/>
          <a:stretch>
            <a:fillRect/>
          </a:stretch>
        </p:blipFill>
        <p:spPr bwMode="auto">
          <a:xfrm>
            <a:off x="5721350" y="1447800"/>
            <a:ext cx="310991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Line 5">
            <a:extLst>
              <a:ext uri="{FF2B5EF4-FFF2-40B4-BE49-F238E27FC236}">
                <a16:creationId xmlns:a16="http://schemas.microsoft.com/office/drawing/2014/main" id="{C8B1AA16-87DF-1F46-B911-8218ADD0D0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0300" y="2247900"/>
            <a:ext cx="0" cy="13335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05" name="Text Box 6">
            <a:extLst>
              <a:ext uri="{FF2B5EF4-FFF2-40B4-BE49-F238E27FC236}">
                <a16:creationId xmlns:a16="http://schemas.microsoft.com/office/drawing/2014/main" id="{18246353-5DAB-AE49-8329-82D18F4C4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3240088"/>
            <a:ext cx="1285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rgbClr val="FF0000"/>
                </a:solidFill>
              </a:rPr>
              <a:t>Linear range</a:t>
            </a:r>
            <a:endParaRPr lang="en-US" altLang="en-US" b="1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6F4DC-8FA0-A041-84B4-CF706E0BD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Correlating Shack-Hartmann wavefront sensor uses images in each subaperture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D0CF0E5E-84E9-AC41-938F-D54A2D6BA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334000"/>
          </a:xfrm>
        </p:spPr>
        <p:txBody>
          <a:bodyPr/>
          <a:lstStyle/>
          <a:p>
            <a:r>
              <a:rPr lang="en-US" altLang="en-US" b="0" dirty="0">
                <a:ea typeface="ヒラギノ角ゴ Pro W3" panose="020B0300000000000000" pitchFamily="34" charset="-128"/>
              </a:rPr>
              <a:t>Solar adaptive optics: </a:t>
            </a:r>
            <a:r>
              <a:rPr lang="en-US" altLang="en-US" b="0" dirty="0" err="1">
                <a:ea typeface="ヒラギノ角ゴ Pro W3" panose="020B0300000000000000" pitchFamily="34" charset="-128"/>
              </a:rPr>
              <a:t>Rimmele</a:t>
            </a:r>
            <a:r>
              <a:rPr lang="en-US" altLang="en-US" b="0" dirty="0">
                <a:ea typeface="ヒラギノ角ゴ Pro W3" panose="020B0300000000000000" pitchFamily="34" charset="-128"/>
              </a:rPr>
              <a:t> and Marino, Solar Physics Living Reviews</a:t>
            </a:r>
            <a:br>
              <a:rPr lang="en-US" altLang="en-US" b="0" dirty="0">
                <a:ea typeface="ヒラギノ角ゴ Pro W3" panose="020B0300000000000000" pitchFamily="34" charset="-128"/>
              </a:rPr>
            </a:br>
            <a:endParaRPr lang="en-US" altLang="en-US" sz="2000" b="0" dirty="0">
              <a:ea typeface="ヒラギノ角ゴ Pro W3" panose="020B0300000000000000" pitchFamily="34" charset="-128"/>
            </a:endParaRPr>
          </a:p>
          <a:p>
            <a:endParaRPr lang="en-US" altLang="en-US" sz="2000" b="0" dirty="0">
              <a:ea typeface="ヒラギノ角ゴ Pro W3" panose="020B0300000000000000" pitchFamily="34" charset="-128"/>
            </a:endParaRPr>
          </a:p>
          <a:p>
            <a:endParaRPr lang="en-US" altLang="en-US" sz="2000" b="0" dirty="0">
              <a:ea typeface="ヒラギノ角ゴ Pro W3" panose="020B0300000000000000" pitchFamily="34" charset="-128"/>
            </a:endParaRPr>
          </a:p>
          <a:p>
            <a:endParaRPr lang="en-US" altLang="en-US" sz="2000" b="0" dirty="0">
              <a:ea typeface="ヒラギノ角ゴ Pro W3" panose="020B0300000000000000" pitchFamily="34" charset="-128"/>
            </a:endParaRPr>
          </a:p>
          <a:p>
            <a:endParaRPr lang="en-US" altLang="en-US" sz="2000" b="0" dirty="0">
              <a:ea typeface="ヒラギノ角ゴ Pro W3" panose="020B0300000000000000" pitchFamily="34" charset="-128"/>
            </a:endParaRPr>
          </a:p>
          <a:p>
            <a:endParaRPr lang="en-US" altLang="en-US" sz="2000" b="0" dirty="0">
              <a:ea typeface="ヒラギノ角ゴ Pro W3" panose="020B0300000000000000" pitchFamily="34" charset="-128"/>
            </a:endParaRPr>
          </a:p>
          <a:p>
            <a:endParaRPr lang="en-US" altLang="en-US" sz="2000" b="0" dirty="0">
              <a:ea typeface="ヒラギノ角ゴ Pro W3" panose="020B0300000000000000" pitchFamily="34" charset="-128"/>
            </a:endParaRPr>
          </a:p>
          <a:p>
            <a:r>
              <a:rPr lang="en-US" altLang="en-US" b="0" dirty="0">
                <a:ea typeface="ヒラギノ角ゴ Pro W3" panose="020B0300000000000000" pitchFamily="34" charset="-128"/>
              </a:rPr>
              <a:t>Cross-correlation is used to track low contrast granulation</a:t>
            </a:r>
          </a:p>
          <a:p>
            <a:r>
              <a:rPr lang="en-US" altLang="en-US" b="0" dirty="0">
                <a:ea typeface="ヒラギノ角ゴ Pro W3" panose="020B0300000000000000" pitchFamily="34" charset="-128"/>
              </a:rPr>
              <a:t>Left: </a:t>
            </a:r>
            <a:r>
              <a:rPr lang="en-US" altLang="en-US" b="0" dirty="0" err="1">
                <a:ea typeface="ヒラギノ角ゴ Pro W3" panose="020B0300000000000000" pitchFamily="34" charset="-128"/>
              </a:rPr>
              <a:t>Subaperture</a:t>
            </a:r>
            <a:r>
              <a:rPr lang="en-US" altLang="en-US" b="0" dirty="0">
                <a:ea typeface="ヒラギノ角ゴ Pro W3" panose="020B0300000000000000" pitchFamily="34" charset="-128"/>
              </a:rPr>
              <a:t> images, Right: cross-correlation functions</a:t>
            </a: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  <a:p>
            <a:endParaRPr lang="en-US" altLang="en-US" dirty="0">
              <a:ea typeface="ヒラギノ角ゴ Pro W3" panose="020B0300000000000000" pitchFamily="34" charset="-128"/>
            </a:endParaRPr>
          </a:p>
        </p:txBody>
      </p:sp>
      <p:pic>
        <p:nvPicPr>
          <p:cNvPr id="53251" name="Solar_sh12-mov.mpg">
            <a:hlinkClick r:id="" action="ppaction://media"/>
            <a:extLst>
              <a:ext uri="{FF2B5EF4-FFF2-40B4-BE49-F238E27FC236}">
                <a16:creationId xmlns:a16="http://schemas.microsoft.com/office/drawing/2014/main" id="{8C180150-27C3-3147-BE98-5AB6253BC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0198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D000-A4FB-6840-ADA4-F71B9B13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new result: video of Sun from DKIST telescope, with AO</a:t>
            </a:r>
          </a:p>
        </p:txBody>
      </p:sp>
      <p:pic>
        <p:nvPicPr>
          <p:cNvPr id="3" name="Inouye-First-Light-fullFOV-loop_FHD-H264.mp4">
            <a:hlinkClick r:id="" action="ppaction://media"/>
            <a:extLst>
              <a:ext uri="{FF2B5EF4-FFF2-40B4-BE49-F238E27FC236}">
                <a16:creationId xmlns:a16="http://schemas.microsoft.com/office/drawing/2014/main" id="{36E87E0A-ECA6-5645-8067-0D5E1BDAF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1000" y="1295400"/>
            <a:ext cx="96012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55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A5198-DC14-5245-B3F4-D64EA7AA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Zoomed-in Version</a:t>
            </a:r>
          </a:p>
        </p:txBody>
      </p:sp>
      <p:pic>
        <p:nvPicPr>
          <p:cNvPr id="5" name="Inouye-First-Light-zoom-loop_FHD-H264.mp4">
            <a:hlinkClick r:id="" action="ppaction://media"/>
            <a:extLst>
              <a:ext uri="{FF2B5EF4-FFF2-40B4-BE49-F238E27FC236}">
                <a16:creationId xmlns:a16="http://schemas.microsoft.com/office/drawing/2014/main" id="{16CE32CF-1CEF-2447-BF97-F10B8A4EC0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524000"/>
            <a:ext cx="7924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97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48721673-AD07-394E-B739-2E991BC1A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Review of Shack-Hartmann geometry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967C8A7F-F26A-0A40-BA9C-0720EF4022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  <p:grpSp>
        <p:nvGrpSpPr>
          <p:cNvPr id="72707" name="Group 4">
            <a:extLst>
              <a:ext uri="{FF2B5EF4-FFF2-40B4-BE49-F238E27FC236}">
                <a16:creationId xmlns:a16="http://schemas.microsoft.com/office/drawing/2014/main" id="{8B81CB33-5316-9941-A811-33B4287F9839}"/>
              </a:ext>
            </a:extLst>
          </p:cNvPr>
          <p:cNvGrpSpPr>
            <a:grpSpLocks/>
          </p:cNvGrpSpPr>
          <p:nvPr/>
        </p:nvGrpSpPr>
        <p:grpSpPr bwMode="auto">
          <a:xfrm>
            <a:off x="547688" y="1273175"/>
            <a:ext cx="6332537" cy="5413375"/>
            <a:chOff x="345" y="802"/>
            <a:chExt cx="3989" cy="3410"/>
          </a:xfrm>
        </p:grpSpPr>
        <p:grpSp>
          <p:nvGrpSpPr>
            <p:cNvPr id="72708" name="Group 5">
              <a:extLst>
                <a:ext uri="{FF2B5EF4-FFF2-40B4-BE49-F238E27FC236}">
                  <a16:creationId xmlns:a16="http://schemas.microsoft.com/office/drawing/2014/main" id="{FFD23EC8-6776-2A44-AC7F-4BCB9CF8A0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" y="802"/>
              <a:ext cx="3989" cy="2891"/>
              <a:chOff x="873" y="817"/>
              <a:chExt cx="4221" cy="3116"/>
            </a:xfrm>
          </p:grpSpPr>
          <p:pic>
            <p:nvPicPr>
              <p:cNvPr id="72713" name="Picture 6">
                <a:extLst>
                  <a:ext uri="{FF2B5EF4-FFF2-40B4-BE49-F238E27FC236}">
                    <a16:creationId xmlns:a16="http://schemas.microsoft.com/office/drawing/2014/main" id="{148D7774-FC21-EC40-8A8C-DB6505AA1D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" y="917"/>
                <a:ext cx="4221" cy="3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714" name="Line 7">
                <a:extLst>
                  <a:ext uri="{FF2B5EF4-FFF2-40B4-BE49-F238E27FC236}">
                    <a16:creationId xmlns:a16="http://schemas.microsoft.com/office/drawing/2014/main" id="{E0421CC7-1C71-F246-9FC8-293B0EB2D7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6" y="1152"/>
                <a:ext cx="11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15" name="Text Box 8">
                <a:extLst>
                  <a:ext uri="{FF2B5EF4-FFF2-40B4-BE49-F238E27FC236}">
                    <a16:creationId xmlns:a16="http://schemas.microsoft.com/office/drawing/2014/main" id="{5848A04B-BBD8-304B-B608-FA0C65A2C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1" y="817"/>
                <a:ext cx="190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en-US" b="1">
                    <a:solidFill>
                      <a:schemeClr val="bg2"/>
                    </a:solidFill>
                  </a:rPr>
                  <a:t>f</a:t>
                </a:r>
                <a:endParaRPr lang="en-US" altLang="en-US" b="1">
                  <a:latin typeface="Times" pitchFamily="2" charset="0"/>
                </a:endParaRPr>
              </a:p>
            </p:txBody>
          </p:sp>
        </p:grpSp>
        <p:sp>
          <p:nvSpPr>
            <p:cNvPr id="72709" name="Line 9">
              <a:extLst>
                <a:ext uri="{FF2B5EF4-FFF2-40B4-BE49-F238E27FC236}">
                  <a16:creationId xmlns:a16="http://schemas.microsoft.com/office/drawing/2014/main" id="{6FF1ADD2-1135-434A-AE8B-E0FC806EC1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4" y="3520"/>
              <a:ext cx="0" cy="38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2710" name="Line 10">
              <a:extLst>
                <a:ext uri="{FF2B5EF4-FFF2-40B4-BE49-F238E27FC236}">
                  <a16:creationId xmlns:a16="http://schemas.microsoft.com/office/drawing/2014/main" id="{4AE3F0D5-2130-8A45-94B1-5C2B2B2AAE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0" y="3512"/>
              <a:ext cx="0" cy="38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2711" name="Text Box 11">
              <a:extLst>
                <a:ext uri="{FF2B5EF4-FFF2-40B4-BE49-F238E27FC236}">
                  <a16:creationId xmlns:a16="http://schemas.microsoft.com/office/drawing/2014/main" id="{5EDD6BED-B7A3-F740-B2C0-81F7DBA52D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" y="3916"/>
              <a:ext cx="11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/>
                <a:t>Pupil plane</a:t>
              </a:r>
            </a:p>
          </p:txBody>
        </p:sp>
        <p:sp>
          <p:nvSpPr>
            <p:cNvPr id="72712" name="Text Box 12">
              <a:extLst>
                <a:ext uri="{FF2B5EF4-FFF2-40B4-BE49-F238E27FC236}">
                  <a16:creationId xmlns:a16="http://schemas.microsoft.com/office/drawing/2014/main" id="{EE3D8941-4FE4-D449-9D14-5B8BD2CE6E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4" y="3924"/>
              <a:ext cx="14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/>
                <a:t>Image plane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59419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B7988A32-1278-4546-B5CC-16B8EC6DA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Pyramid sensor reverses order of operations in a Shack-Hartmann sensor</a:t>
            </a:r>
          </a:p>
        </p:txBody>
      </p:sp>
      <p:pic>
        <p:nvPicPr>
          <p:cNvPr id="79874" name="Picture 3" descr="S-H">
            <a:extLst>
              <a:ext uri="{FF2B5EF4-FFF2-40B4-BE49-F238E27FC236}">
                <a16:creationId xmlns:a16="http://schemas.microsoft.com/office/drawing/2014/main" id="{A08B4F48-5FA3-7546-8D25-E3C3D3CD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81150"/>
            <a:ext cx="8069263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71183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 Pyramid WF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Pyramid WFS</a:t>
            </a:r>
          </a:p>
        </p:txBody>
      </p:sp>
      <p:sp>
        <p:nvSpPr>
          <p:cNvPr id="142" name="Stellar image is placed on the tip of a four sided pyramid…"/>
          <p:cNvSpPr txBox="1">
            <a:spLocks noGrp="1"/>
          </p:cNvSpPr>
          <p:nvPr>
            <p:ph type="body" sz="half" idx="1"/>
          </p:nvPr>
        </p:nvSpPr>
        <p:spPr>
          <a:xfrm>
            <a:off x="381000" y="1447800"/>
            <a:ext cx="8225281" cy="1910160"/>
          </a:xfrm>
          <a:prstGeom prst="rect">
            <a:avLst/>
          </a:prstGeom>
        </p:spPr>
        <p:txBody>
          <a:bodyPr/>
          <a:lstStyle/>
          <a:p>
            <a:r>
              <a:rPr dirty="0"/>
              <a:t>Stellar image is placed on the tip of a four sided pyramid</a:t>
            </a:r>
            <a:r>
              <a:rPr lang="en-US" dirty="0"/>
              <a:t> --- </a:t>
            </a:r>
            <a:r>
              <a:rPr dirty="0"/>
              <a:t>Creates four beams.</a:t>
            </a:r>
          </a:p>
          <a:p>
            <a:r>
              <a:rPr dirty="0"/>
              <a:t>Intermediate optics form pupil images from the four beams.</a:t>
            </a:r>
          </a:p>
          <a:p>
            <a:pPr lvl="1"/>
            <a:endParaRPr dirty="0"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534080" y="6247079"/>
            <a:ext cx="172801" cy="18069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145" name="pyramid.png" descr="pyrami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5600" y="2831819"/>
            <a:ext cx="4976641" cy="347328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Credit: Sebastian Egner"/>
          <p:cNvSpPr txBox="1"/>
          <p:nvPr/>
        </p:nvSpPr>
        <p:spPr>
          <a:xfrm>
            <a:off x="3915360" y="6408359"/>
            <a:ext cx="2211841" cy="264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1472" tIns="41472" rIns="41472" bIns="41472">
            <a:spAutoFit/>
          </a:bodyPr>
          <a:lstStyle>
            <a:lvl1pPr algn="l" defTabSz="589885">
              <a:lnSpc>
                <a:spcPct val="93000"/>
              </a:lnSpc>
              <a:defRPr sz="1800" b="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sz="1266"/>
              <a:t>Credit: Sebastian Egner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19ABAD-61AB-C34C-B4B5-8F7340DDFCD4}"/>
              </a:ext>
            </a:extLst>
          </p:cNvPr>
          <p:cNvSpPr txBox="1"/>
          <p:nvPr/>
        </p:nvSpPr>
        <p:spPr>
          <a:xfrm>
            <a:off x="3810000" y="5895064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Times" pitchFamily="2" charset="0"/>
              </a:rPr>
              <a:t>Image 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0EF865-D1AC-6444-8284-18CD84FA6FEB}"/>
              </a:ext>
            </a:extLst>
          </p:cNvPr>
          <p:cNvSpPr txBox="1"/>
          <p:nvPr/>
        </p:nvSpPr>
        <p:spPr>
          <a:xfrm>
            <a:off x="6629342" y="5940851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Times" pitchFamily="2" charset="0"/>
              </a:rPr>
              <a:t>Pupil Plane</a:t>
            </a:r>
          </a:p>
        </p:txBody>
      </p:sp>
    </p:spTree>
    <p:extLst>
      <p:ext uri="{BB962C8B-B14F-4D97-AF65-F5344CB8AC3E}">
        <p14:creationId xmlns:p14="http://schemas.microsoft.com/office/powerpoint/2010/main" val="191321441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8974B-2E9B-2A4B-842A-B8FAF9492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At  longer wavelengths, one can measure phase directly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8F2E5-8194-8146-8495-9A921F7B0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5181600"/>
          </a:xfrm>
        </p:spPr>
        <p:txBody>
          <a:bodyPr/>
          <a:lstStyle/>
          <a:p>
            <a:r>
              <a:rPr lang="en-US" altLang="en-US" b="0" dirty="0">
                <a:ea typeface="ヒラギノ角ゴ Pro W3" panose="020B0300000000000000" pitchFamily="34" charset="-128"/>
              </a:rPr>
              <a:t>FM radios, radar, radio interferometers like the VLA, ALMA</a:t>
            </a:r>
          </a:p>
          <a:p>
            <a:r>
              <a:rPr lang="en-US" altLang="en-US" b="0" dirty="0">
                <a:ea typeface="ヒラギノ角ゴ Pro W3" panose="020B0300000000000000" pitchFamily="34" charset="-128"/>
              </a:rPr>
              <a:t>All work on a narrow-band signal that gets mixed with a very precise “intermediate frequency” from a local oscillator.  “Heterodyne” measurement.</a:t>
            </a:r>
          </a:p>
          <a:p>
            <a:r>
              <a:rPr lang="en-US" altLang="en-US" b="0" dirty="0">
                <a:ea typeface="ヒラギノ角ゴ Pro W3" panose="020B0300000000000000" pitchFamily="34" charset="-128"/>
              </a:rPr>
              <a:t>Very hard to do this at visible and near-infrared wavelengths</a:t>
            </a:r>
          </a:p>
          <a:p>
            <a:pPr lvl="1"/>
            <a:r>
              <a:rPr lang="en-US" altLang="en-US" b="0" dirty="0">
                <a:ea typeface="ヒラギノ角ゴ Pro W3" panose="020B0300000000000000" pitchFamily="34" charset="-128"/>
              </a:rPr>
              <a:t>Could use a laser as the intermediate frequency, but would need tiny bandwidth of visible or IR light</a:t>
            </a:r>
          </a:p>
          <a:p>
            <a:pPr lvl="1">
              <a:buFontTx/>
              <a:buNone/>
            </a:pPr>
            <a:endParaRPr lang="en-US" altLang="en-US" b="0" dirty="0">
              <a:ea typeface="ヒラギノ角ゴ Pro W3" panose="020B0300000000000000" pitchFamily="34" charset="-128"/>
            </a:endParaRPr>
          </a:p>
          <a:p>
            <a:pPr lvl="1">
              <a:buFontTx/>
              <a:buNone/>
            </a:pPr>
            <a:endParaRPr lang="en-US" altLang="en-US" b="0" dirty="0"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r>
              <a:rPr lang="en-US" altLang="en-US" sz="1800" b="0" dirty="0">
                <a:ea typeface="ヒラギノ角ゴ Pro W3" panose="020B0300000000000000" pitchFamily="34" charset="-128"/>
              </a:rPr>
              <a:t>Thanks to Laird Close’s lectures for making this point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2952C-85AB-F14B-9D32-1978A77B5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Pyramid for the William Herschel Telescope’s AO system</a:t>
            </a:r>
          </a:p>
        </p:txBody>
      </p:sp>
      <p:pic>
        <p:nvPicPr>
          <p:cNvPr id="76802" name="Picture 3" descr="pwfs.jpg">
            <a:extLst>
              <a:ext uri="{FF2B5EF4-FFF2-40B4-BE49-F238E27FC236}">
                <a16:creationId xmlns:a16="http://schemas.microsoft.com/office/drawing/2014/main" id="{C42BFBF6-2C8A-0246-87FC-ADAE2A149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81221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451A2-CC70-B64C-9998-BCC9DEA1B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intensity patterns for a </a:t>
            </a:r>
            <a:br>
              <a:rPr lang="en-US" dirty="0"/>
            </a:br>
            <a:r>
              <a:rPr lang="en-US" dirty="0"/>
              <a:t>Pyramid Sensor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7E202-9511-2F46-8F2C-4D3D80882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6172200" cy="4358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439B60-5D8A-1649-B60A-525C1E36C547}"/>
              </a:ext>
            </a:extLst>
          </p:cNvPr>
          <p:cNvSpPr txBox="1"/>
          <p:nvPr/>
        </p:nvSpPr>
        <p:spPr>
          <a:xfrm>
            <a:off x="3124200" y="6172200"/>
            <a:ext cx="2214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Credit: Charlotte Bond</a:t>
            </a:r>
          </a:p>
        </p:txBody>
      </p:sp>
    </p:spTree>
    <p:extLst>
      <p:ext uri="{BB962C8B-B14F-4D97-AF65-F5344CB8AC3E}">
        <p14:creationId xmlns:p14="http://schemas.microsoft.com/office/powerpoint/2010/main" val="118264377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Aspects of Pyramid Sensors"/>
          <p:cNvSpPr txBox="1">
            <a:spLocks noGrp="1"/>
          </p:cNvSpPr>
          <p:nvPr>
            <p:ph type="title"/>
          </p:nvPr>
        </p:nvSpPr>
        <p:spPr>
          <a:xfrm>
            <a:off x="456480" y="273960"/>
            <a:ext cx="8228161" cy="1144801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tabLst>
                <a:tab pos="927100" algn="l"/>
                <a:tab pos="1866900" algn="l"/>
                <a:tab pos="2794000" algn="l"/>
                <a:tab pos="3733800" algn="l"/>
                <a:tab pos="4660900" algn="l"/>
                <a:tab pos="5600700" algn="l"/>
                <a:tab pos="6527800" algn="l"/>
                <a:tab pos="7467600" algn="l"/>
                <a:tab pos="8394700" algn="l"/>
                <a:tab pos="9334500" algn="l"/>
                <a:tab pos="10261600" algn="l"/>
                <a:tab pos="11201400" algn="l"/>
                <a:tab pos="11595100" algn="l"/>
              </a:tabLst>
            </a:lvl1pPr>
          </a:lstStyle>
          <a:p>
            <a:r>
              <a:rPr sz="3200" dirty="0"/>
              <a:t>Aspects of Pyramid Sensors</a:t>
            </a:r>
          </a:p>
        </p:txBody>
      </p:sp>
      <p:sp>
        <p:nvSpPr>
          <p:cNvPr id="149" name="More sensitive to low order modes.…"/>
          <p:cNvSpPr txBox="1">
            <a:spLocks noGrp="1"/>
          </p:cNvSpPr>
          <p:nvPr>
            <p:ph type="body" idx="1"/>
          </p:nvPr>
        </p:nvSpPr>
        <p:spPr>
          <a:xfrm>
            <a:off x="381000" y="1448779"/>
            <a:ext cx="8228161" cy="452592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marL="368655" indent="-292755">
              <a:buSzPct val="45000"/>
              <a:buFontTx/>
              <a:buChar char=""/>
              <a:tabLst>
                <a:tab pos="651844" algn="l"/>
                <a:tab pos="1312617" algn="l"/>
                <a:tab pos="1964461" algn="l"/>
                <a:tab pos="2625235" algn="l"/>
                <a:tab pos="3277079" algn="l"/>
                <a:tab pos="3937852" algn="l"/>
                <a:tab pos="4589696" algn="l"/>
                <a:tab pos="5250470" algn="l"/>
                <a:tab pos="5902314" algn="l"/>
                <a:tab pos="6563087" algn="l"/>
                <a:tab pos="7214931" algn="l"/>
                <a:tab pos="7875704" algn="l"/>
                <a:tab pos="8152515" algn="l"/>
              </a:tabLst>
            </a:pPr>
            <a:r>
              <a:rPr dirty="0"/>
              <a:t>More sensitive to low order modes.</a:t>
            </a:r>
          </a:p>
          <a:p>
            <a:pPr marL="1002971" lvl="1" indent="-284623">
              <a:buSzPct val="45000"/>
              <a:buFontTx/>
              <a:buChar char=""/>
              <a:tabLst>
                <a:tab pos="651844" algn="l"/>
                <a:tab pos="1312617" algn="l"/>
                <a:tab pos="1964461" algn="l"/>
                <a:tab pos="2625235" algn="l"/>
                <a:tab pos="3277079" algn="l"/>
                <a:tab pos="3937852" algn="l"/>
                <a:tab pos="4589696" algn="l"/>
                <a:tab pos="5250470" algn="l"/>
                <a:tab pos="5902314" algn="l"/>
                <a:tab pos="6563087" algn="l"/>
                <a:tab pos="7214931" algn="l"/>
                <a:tab pos="7875704" algn="l"/>
                <a:tab pos="8152515" algn="l"/>
              </a:tabLst>
            </a:pPr>
            <a:r>
              <a:rPr lang="en-US" dirty="0"/>
              <a:t>Good</a:t>
            </a:r>
            <a:r>
              <a:rPr dirty="0"/>
              <a:t> match to atmosphere.</a:t>
            </a:r>
            <a:endParaRPr lang="en-US" dirty="0"/>
          </a:p>
          <a:p>
            <a:pPr marL="1002971" lvl="1" indent="-284623">
              <a:buSzPct val="45000"/>
              <a:buFontTx/>
              <a:buChar char=""/>
              <a:tabLst>
                <a:tab pos="651844" algn="l"/>
                <a:tab pos="1312617" algn="l"/>
                <a:tab pos="1964461" algn="l"/>
                <a:tab pos="2625235" algn="l"/>
                <a:tab pos="3277079" algn="l"/>
                <a:tab pos="3937852" algn="l"/>
                <a:tab pos="4589696" algn="l"/>
                <a:tab pos="5250470" algn="l"/>
                <a:tab pos="5902314" algn="l"/>
                <a:tab pos="6563087" algn="l"/>
                <a:tab pos="7214931" algn="l"/>
                <a:tab pos="7875704" algn="l"/>
                <a:tab pos="8152515" algn="l"/>
              </a:tabLst>
            </a:pPr>
            <a:r>
              <a:rPr dirty="0"/>
              <a:t>A change in sampling can easily be carried out via binning of CCD.</a:t>
            </a:r>
          </a:p>
          <a:p>
            <a:pPr marL="391707" indent="-293780">
              <a:buFont typeface="Arial"/>
              <a:tabLst>
                <a:tab pos="651844" algn="l"/>
                <a:tab pos="1312617" algn="l"/>
                <a:tab pos="1964461" algn="l"/>
                <a:tab pos="2625235" algn="l"/>
                <a:tab pos="3277079" algn="l"/>
                <a:tab pos="3937852" algn="l"/>
                <a:tab pos="4589696" algn="l"/>
                <a:tab pos="5250470" algn="l"/>
                <a:tab pos="5902314" algn="l"/>
                <a:tab pos="6563087" algn="l"/>
                <a:tab pos="7214931" algn="l"/>
                <a:tab pos="7875704" algn="l"/>
                <a:tab pos="8152515" algn="l"/>
              </a:tabLst>
            </a:pPr>
            <a:endParaRPr lang="en-US" dirty="0"/>
          </a:p>
          <a:p>
            <a:pPr marL="391707" indent="-293780">
              <a:buFont typeface="Arial"/>
              <a:tabLst>
                <a:tab pos="651844" algn="l"/>
                <a:tab pos="1312617" algn="l"/>
                <a:tab pos="1964461" algn="l"/>
                <a:tab pos="2625235" algn="l"/>
                <a:tab pos="3277079" algn="l"/>
                <a:tab pos="3937852" algn="l"/>
                <a:tab pos="4589696" algn="l"/>
                <a:tab pos="5250470" algn="l"/>
                <a:tab pos="5902314" algn="l"/>
                <a:tab pos="6563087" algn="l"/>
                <a:tab pos="7214931" algn="l"/>
                <a:tab pos="7875704" algn="l"/>
                <a:tab pos="8152515" algn="l"/>
              </a:tabLst>
            </a:pPr>
            <a:r>
              <a:rPr dirty="0"/>
              <a:t>Pyramid Based Systems</a:t>
            </a:r>
          </a:p>
          <a:p>
            <a:pPr marL="440827" indent="-342900">
              <a:spcBef>
                <a:spcPts val="984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651844" algn="l"/>
                <a:tab pos="1312617" algn="l"/>
                <a:tab pos="1964461" algn="l"/>
                <a:tab pos="2625235" algn="l"/>
                <a:tab pos="3277079" algn="l"/>
                <a:tab pos="3937852" algn="l"/>
                <a:tab pos="4589696" algn="l"/>
                <a:tab pos="5250470" algn="l"/>
                <a:tab pos="5902314" algn="l"/>
                <a:tab pos="6563087" algn="l"/>
                <a:tab pos="7214931" algn="l"/>
                <a:tab pos="7875704" algn="l"/>
                <a:tab pos="8152515" algn="l"/>
              </a:tabLst>
              <a:defRPr sz="3000"/>
            </a:pPr>
            <a:r>
              <a:rPr sz="2000" dirty="0"/>
              <a:t>LBT </a:t>
            </a:r>
          </a:p>
          <a:p>
            <a:pPr marL="440827" indent="-342900">
              <a:spcBef>
                <a:spcPts val="984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651844" algn="l"/>
                <a:tab pos="1312617" algn="l"/>
                <a:tab pos="1964461" algn="l"/>
                <a:tab pos="2625235" algn="l"/>
                <a:tab pos="3277079" algn="l"/>
                <a:tab pos="3937852" algn="l"/>
                <a:tab pos="4589696" algn="l"/>
                <a:tab pos="5250470" algn="l"/>
                <a:tab pos="5902314" algn="l"/>
                <a:tab pos="6563087" algn="l"/>
                <a:tab pos="7214931" algn="l"/>
                <a:tab pos="7875704" algn="l"/>
                <a:tab pos="8152515" algn="l"/>
              </a:tabLst>
              <a:defRPr sz="3000"/>
            </a:pPr>
            <a:r>
              <a:rPr sz="2000" dirty="0"/>
              <a:t>Magellan</a:t>
            </a:r>
          </a:p>
          <a:p>
            <a:pPr marL="440827" indent="-342900">
              <a:spcBef>
                <a:spcPts val="984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651844" algn="l"/>
                <a:tab pos="1312617" algn="l"/>
                <a:tab pos="1964461" algn="l"/>
                <a:tab pos="2625235" algn="l"/>
                <a:tab pos="3277079" algn="l"/>
                <a:tab pos="3937852" algn="l"/>
                <a:tab pos="4589696" algn="l"/>
                <a:tab pos="5250470" algn="l"/>
                <a:tab pos="5902314" algn="l"/>
                <a:tab pos="6563087" algn="l"/>
                <a:tab pos="7214931" algn="l"/>
                <a:tab pos="7875704" algn="l"/>
                <a:tab pos="8152515" algn="l"/>
              </a:tabLst>
              <a:defRPr sz="3000"/>
            </a:pPr>
            <a:r>
              <a:rPr sz="2000" dirty="0"/>
              <a:t>Subaru </a:t>
            </a:r>
            <a:r>
              <a:rPr sz="2000" dirty="0" err="1"/>
              <a:t>SCexAO</a:t>
            </a:r>
            <a:endParaRPr lang="en-US" sz="2000" dirty="0"/>
          </a:p>
          <a:p>
            <a:pPr marL="440827" indent="-342900">
              <a:spcBef>
                <a:spcPts val="984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651844" algn="l"/>
                <a:tab pos="1312617" algn="l"/>
                <a:tab pos="1964461" algn="l"/>
                <a:tab pos="2625235" algn="l"/>
                <a:tab pos="3277079" algn="l"/>
                <a:tab pos="3937852" algn="l"/>
                <a:tab pos="4589696" algn="l"/>
                <a:tab pos="5250470" algn="l"/>
                <a:tab pos="5902314" algn="l"/>
                <a:tab pos="6563087" algn="l"/>
                <a:tab pos="7214931" algn="l"/>
                <a:tab pos="7875704" algn="l"/>
                <a:tab pos="8152515" algn="l"/>
              </a:tabLst>
              <a:defRPr sz="3000"/>
            </a:pPr>
            <a:r>
              <a:rPr lang="en-US" sz="2000" dirty="0"/>
              <a:t>Keck IR Pyramid Sensor</a:t>
            </a:r>
            <a:endParaRPr sz="2000" dirty="0"/>
          </a:p>
        </p:txBody>
      </p:sp>
      <p:pic>
        <p:nvPicPr>
          <p:cNvPr id="150" name="10rings.jpg" descr="10ring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0" y="3048000"/>
            <a:ext cx="3271681" cy="3271681"/>
          </a:xfrm>
          <a:prstGeom prst="rect">
            <a:avLst/>
          </a:prstGeom>
          <a:ln w="3175"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0BD182-85E5-7A4B-BEE6-A12F4A5DEA2A}"/>
              </a:ext>
            </a:extLst>
          </p:cNvPr>
          <p:cNvSpPr txBox="1"/>
          <p:nvPr/>
        </p:nvSpPr>
        <p:spPr>
          <a:xfrm>
            <a:off x="3581400" y="6550223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Phil </a:t>
            </a:r>
            <a:r>
              <a:rPr lang="en-US" sz="1400" dirty="0" err="1"/>
              <a:t>Hinz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755966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3BCAC-1E73-CB46-9885-FFACC3DBE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02659" y="-1259540"/>
            <a:ext cx="7010400" cy="9072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4DF3B-0D57-7A46-AD0C-CC5DE73B4FF5}"/>
              </a:ext>
            </a:extLst>
          </p:cNvPr>
          <p:cNvSpPr txBox="1"/>
          <p:nvPr/>
        </p:nvSpPr>
        <p:spPr>
          <a:xfrm>
            <a:off x="3200400" y="6431702"/>
            <a:ext cx="2223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" pitchFamily="2" charset="0"/>
              </a:rPr>
              <a:t>Credit: Marcos van Dam</a:t>
            </a:r>
          </a:p>
        </p:txBody>
      </p:sp>
    </p:spTree>
    <p:extLst>
      <p:ext uri="{BB962C8B-B14F-4D97-AF65-F5344CB8AC3E}">
        <p14:creationId xmlns:p14="http://schemas.microsoft.com/office/powerpoint/2010/main" val="98261338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F68C110C-A9A1-9244-95F1-DE4E512DA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ヒラギノ角ゴ Pro W3" panose="020B0300000000000000" pitchFamily="34" charset="-128"/>
              </a:rPr>
              <a:t>Potential advantages of pyramid </a:t>
            </a:r>
            <a:r>
              <a:rPr lang="en-US" altLang="en-US" dirty="0" err="1">
                <a:ea typeface="ヒラギノ角ゴ Pro W3" panose="020B0300000000000000" pitchFamily="34" charset="-128"/>
              </a:rPr>
              <a:t>wavefront</a:t>
            </a:r>
            <a:r>
              <a:rPr lang="en-US" altLang="en-US" dirty="0">
                <a:ea typeface="ヒラギノ角ゴ Pro W3" panose="020B0300000000000000" pitchFamily="34" charset="-128"/>
              </a:rPr>
              <a:t> sensors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212C608B-5C67-1446-9C88-8C98FC8DA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534400" cy="5067300"/>
          </a:xfrm>
        </p:spPr>
        <p:txBody>
          <a:bodyPr/>
          <a:lstStyle/>
          <a:p>
            <a:r>
              <a:rPr lang="en-US" altLang="en-US" sz="2800" b="0" dirty="0" err="1">
                <a:ea typeface="ヒラギノ角ゴ Pro W3" panose="020B0300000000000000" pitchFamily="34" charset="-128"/>
              </a:rPr>
              <a:t>Wavefront</a:t>
            </a:r>
            <a:r>
              <a:rPr lang="en-US" altLang="en-US" sz="2800" b="0" dirty="0">
                <a:ea typeface="ヒラギノ角ゴ Pro W3" panose="020B0300000000000000" pitchFamily="34" charset="-128"/>
              </a:rPr>
              <a:t> measurement error can be much lower</a:t>
            </a:r>
          </a:p>
          <a:p>
            <a:pPr lvl="1">
              <a:spcBef>
                <a:spcPts val="1632"/>
              </a:spcBef>
            </a:pPr>
            <a:r>
              <a:rPr lang="en-US" altLang="en-US" b="0" dirty="0">
                <a:ea typeface="ヒラギノ角ゴ Pro W3" panose="020B0300000000000000" pitchFamily="34" charset="-128"/>
              </a:rPr>
              <a:t>Shack-Hartmann: size of spot limited to </a:t>
            </a:r>
            <a:r>
              <a:rPr lang="en-US" altLang="en-US" b="0" dirty="0" err="1">
                <a:latin typeface="Symbol" pitchFamily="2" charset="2"/>
                <a:ea typeface="ヒラギノ角ゴ Pro W3" panose="020B0300000000000000" pitchFamily="34" charset="-128"/>
                <a:sym typeface="Symbol" pitchFamily="2" charset="2"/>
              </a:rPr>
              <a:t>λ</a:t>
            </a:r>
            <a:r>
              <a:rPr lang="en-US" altLang="en-US" b="0" dirty="0">
                <a:ea typeface="ヒラギノ角ゴ Pro W3" panose="020B0300000000000000" pitchFamily="34" charset="-128"/>
              </a:rPr>
              <a:t> / d, where d is size of a </a:t>
            </a:r>
            <a:r>
              <a:rPr lang="en-US" altLang="en-US" b="0" u="sng" dirty="0">
                <a:solidFill>
                  <a:schemeClr val="tx2"/>
                </a:solidFill>
                <a:ea typeface="ヒラギノ角ゴ Pro W3" panose="020B0300000000000000" pitchFamily="34" charset="-128"/>
              </a:rPr>
              <a:t>sub</a:t>
            </a:r>
            <a:r>
              <a:rPr lang="en-US" altLang="en-US" b="0" dirty="0">
                <a:ea typeface="ヒラギノ角ゴ Pro W3" panose="020B0300000000000000" pitchFamily="34" charset="-128"/>
              </a:rPr>
              <a:t>-aperture and usually d ~ r</a:t>
            </a:r>
            <a:r>
              <a:rPr lang="en-US" altLang="en-US" b="0" baseline="-25000" dirty="0">
                <a:ea typeface="ヒラギノ角ゴ Pro W3" panose="020B0300000000000000" pitchFamily="34" charset="-128"/>
              </a:rPr>
              <a:t>0</a:t>
            </a:r>
            <a:endParaRPr lang="en-US" altLang="en-US" b="0" dirty="0">
              <a:ea typeface="ヒラギノ角ゴ Pro W3" panose="020B0300000000000000" pitchFamily="34" charset="-128"/>
            </a:endParaRPr>
          </a:p>
          <a:p>
            <a:pPr lvl="1">
              <a:spcBef>
                <a:spcPts val="1632"/>
              </a:spcBef>
            </a:pPr>
            <a:r>
              <a:rPr lang="en-US" altLang="en-US" b="0" dirty="0">
                <a:ea typeface="ヒラギノ角ゴ Pro W3" panose="020B0300000000000000" pitchFamily="34" charset="-128"/>
              </a:rPr>
              <a:t>Pyramid: size of spot can be as small as </a:t>
            </a:r>
            <a:r>
              <a:rPr lang="en-US" altLang="en-US" b="0" dirty="0" err="1">
                <a:latin typeface="Symbol" pitchFamily="2" charset="2"/>
                <a:ea typeface="ヒラギノ角ゴ Pro W3" panose="020B0300000000000000" pitchFamily="34" charset="-128"/>
                <a:sym typeface="Symbol" pitchFamily="2" charset="2"/>
              </a:rPr>
              <a:t>λ</a:t>
            </a:r>
            <a:r>
              <a:rPr lang="en-US" altLang="en-US" b="0" dirty="0">
                <a:ea typeface="ヒラギノ角ゴ Pro W3" panose="020B0300000000000000" pitchFamily="34" charset="-128"/>
              </a:rPr>
              <a:t> / D, where D is size of </a:t>
            </a:r>
            <a:r>
              <a:rPr lang="en-US" altLang="en-US" b="0" dirty="0">
                <a:solidFill>
                  <a:schemeClr val="tx2"/>
                </a:solidFill>
                <a:ea typeface="ヒラギノ角ゴ Pro W3" panose="020B0300000000000000" pitchFamily="34" charset="-128"/>
              </a:rPr>
              <a:t>whole telescope.  </a:t>
            </a:r>
            <a:r>
              <a:rPr lang="en-US" altLang="en-US" b="0" dirty="0">
                <a:ea typeface="ヒラギノ角ゴ Pro W3" panose="020B0300000000000000" pitchFamily="34" charset="-128"/>
              </a:rPr>
              <a:t>So spot can be D/r</a:t>
            </a:r>
            <a:r>
              <a:rPr lang="en-US" altLang="en-US" b="0" baseline="-25000" dirty="0">
                <a:ea typeface="ヒラギノ角ゴ Pro W3" panose="020B0300000000000000" pitchFamily="34" charset="-128"/>
              </a:rPr>
              <a:t>0</a:t>
            </a:r>
            <a:r>
              <a:rPr lang="en-US" altLang="en-US" b="0" dirty="0">
                <a:ea typeface="ヒラギノ角ゴ Pro W3" panose="020B0300000000000000" pitchFamily="34" charset="-128"/>
              </a:rPr>
              <a:t> = 20 - 100 times smaller than for Shack-Hartmann</a:t>
            </a:r>
          </a:p>
          <a:p>
            <a:pPr lvl="1">
              <a:spcBef>
                <a:spcPts val="1632"/>
              </a:spcBef>
            </a:pPr>
            <a:r>
              <a:rPr lang="en-US" altLang="en-US" b="0" dirty="0">
                <a:ea typeface="ヒラギノ角ゴ Pro W3" panose="020B0300000000000000" pitchFamily="34" charset="-128"/>
              </a:rPr>
              <a:t>Measurement error (e.g. centroiding) is proportional to spot size/SNR.  Smaller spot = lower error.</a:t>
            </a:r>
          </a:p>
          <a:p>
            <a:r>
              <a:rPr lang="en-US" altLang="en-US" sz="2800" b="0" dirty="0">
                <a:ea typeface="ヒラギノ角ゴ Pro W3" panose="020B0300000000000000" pitchFamily="34" charset="-128"/>
              </a:rPr>
              <a:t>Avoids bad effects of charge diffusion in CCDs</a:t>
            </a:r>
          </a:p>
          <a:p>
            <a:pPr lvl="1"/>
            <a:r>
              <a:rPr lang="en-US" altLang="en-US" b="0" dirty="0">
                <a:ea typeface="ヒラギノ角ゴ Pro W3" panose="020B0300000000000000" pitchFamily="34" charset="-128"/>
              </a:rPr>
              <a:t>Fuzzes out edges of pixels.  </a:t>
            </a:r>
          </a:p>
          <a:p>
            <a:pPr lvl="1"/>
            <a:r>
              <a:rPr lang="en-US" altLang="en-US" b="0" dirty="0">
                <a:ea typeface="ヒラギノ角ゴ Pro W3" panose="020B0300000000000000" pitchFamily="34" charset="-128"/>
              </a:rPr>
              <a:t>Pyramid </a:t>
            </a:r>
            <a:r>
              <a:rPr lang="en-US" altLang="en-US" b="0" dirty="0" err="1">
                <a:ea typeface="ヒラギノ角ゴ Pro W3" panose="020B0300000000000000" pitchFamily="34" charset="-128"/>
              </a:rPr>
              <a:t>doesn</a:t>
            </a:r>
            <a:r>
              <a:rPr lang="ja-JP" altLang="en-US" b="0">
                <a:ea typeface="ヒラギノ角ゴ Pro W3" panose="020B0300000000000000" pitchFamily="34" charset="-128"/>
              </a:rPr>
              <a:t>’</a:t>
            </a:r>
            <a:r>
              <a:rPr lang="en-US" altLang="ja-JP" b="0" dirty="0">
                <a:ea typeface="ヒラギノ角ゴ Pro W3" panose="020B0300000000000000" pitchFamily="34" charset="-128"/>
              </a:rPr>
              <a:t>t mind as much as S-H.  </a:t>
            </a:r>
            <a:endParaRPr lang="en-US" altLang="en-US" b="0" dirty="0"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954861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41FCFA5A-85B2-2542-B9BF-D416A5D51C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Potential pyramid sensor advantages, continued</a:t>
            </a:r>
          </a:p>
        </p:txBody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B9F8E121-BA85-7E43-BE0B-BF305C28BC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0">
                <a:ea typeface="ヒラギノ角ゴ Pro W3" panose="020B0300000000000000" pitchFamily="34" charset="-128"/>
              </a:rPr>
              <a:t>Linear response over a larger dynamic range</a:t>
            </a:r>
          </a:p>
          <a:p>
            <a:r>
              <a:rPr lang="en-US" altLang="en-US" b="0">
                <a:ea typeface="ヒラギノ角ゴ Pro W3" panose="020B0300000000000000" pitchFamily="34" charset="-128"/>
              </a:rPr>
              <a:t>Naturally filters out high spatial frequency information that you can</a:t>
            </a:r>
            <a:r>
              <a:rPr lang="ja-JP" altLang="en-US" b="0">
                <a:ea typeface="ヒラギノ角ゴ Pro W3" panose="020B0300000000000000" pitchFamily="34" charset="-128"/>
              </a:rPr>
              <a:t>’</a:t>
            </a:r>
            <a:r>
              <a:rPr lang="en-US" altLang="ja-JP" b="0">
                <a:ea typeface="ヒラギノ角ゴ Pro W3" panose="020B0300000000000000" pitchFamily="34" charset="-128"/>
              </a:rPr>
              <a:t>t correct anyway</a:t>
            </a:r>
            <a:endParaRPr lang="en-US" altLang="en-US" b="0"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15581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DFBA07-5A74-0B42-B523-E370BD63F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8CE51B-A957-B84B-B1F8-E3D48A9B7C46}"/>
              </a:ext>
            </a:extLst>
          </p:cNvPr>
          <p:cNvSpPr txBox="1"/>
          <p:nvPr/>
        </p:nvSpPr>
        <p:spPr>
          <a:xfrm>
            <a:off x="3581400" y="6550223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Credit: Phil </a:t>
            </a:r>
            <a:r>
              <a:rPr lang="en-US" sz="1400" dirty="0" err="1">
                <a:solidFill>
                  <a:schemeClr val="bg2"/>
                </a:solidFill>
              </a:rPr>
              <a:t>Hinz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836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282CA337-D971-954D-9C00-7527E7241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Curvature wavefront sensing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CA50BFED-7FCB-954A-8262-9E39B3383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450" y="1282700"/>
            <a:ext cx="8547100" cy="3632200"/>
          </a:xfrm>
        </p:spPr>
        <p:txBody>
          <a:bodyPr/>
          <a:lstStyle/>
          <a:p>
            <a:r>
              <a:rPr lang="en-US" altLang="en-US" b="0">
                <a:ea typeface="ヒラギノ角ゴ Pro W3" panose="020B0300000000000000" pitchFamily="34" charset="-128"/>
              </a:rPr>
              <a:t>F. Roddier, Applied Optics, 27, 1223- 1225, 1998</a:t>
            </a: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D813AD72-5BB6-B644-9F72-EC4462578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822450"/>
            <a:ext cx="7175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54276" name="Object 2">
            <a:extLst>
              <a:ext uri="{FF2B5EF4-FFF2-40B4-BE49-F238E27FC236}">
                <a16:creationId xmlns:a16="http://schemas.microsoft.com/office/drawing/2014/main" id="{AE6E8571-24A4-0346-994F-107C1E9800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0" name="Equation" r:id="rId5" imgW="101600" imgH="177800" progId="Equation.3">
                  <p:embed/>
                </p:oleObj>
              </mc:Choice>
              <mc:Fallback>
                <p:oleObj name="Equation" r:id="rId5" imgW="1016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40100"/>
                        <a:ext cx="1016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Object 3">
            <a:extLst>
              <a:ext uri="{FF2B5EF4-FFF2-40B4-BE49-F238E27FC236}">
                <a16:creationId xmlns:a16="http://schemas.microsoft.com/office/drawing/2014/main" id="{9A6F254E-A187-4541-80E6-757F9D6A3A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31888" y="4557713"/>
          <a:ext cx="5051425" cy="136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1" name="Equation" r:id="rId7" imgW="1600200" imgH="431800" progId="Equation.DSMT4">
                  <p:embed/>
                </p:oleObj>
              </mc:Choice>
              <mc:Fallback>
                <p:oleObj name="Equation" r:id="rId7" imgW="16002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4557713"/>
                        <a:ext cx="5051425" cy="136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8" name="Line 7">
            <a:extLst>
              <a:ext uri="{FF2B5EF4-FFF2-40B4-BE49-F238E27FC236}">
                <a16:creationId xmlns:a16="http://schemas.microsoft.com/office/drawing/2014/main" id="{80738B01-CE3A-FC45-8F74-4F5A90829D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2400" y="5575300"/>
            <a:ext cx="25400" cy="5461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79" name="Line 8">
            <a:extLst>
              <a:ext uri="{FF2B5EF4-FFF2-40B4-BE49-F238E27FC236}">
                <a16:creationId xmlns:a16="http://schemas.microsoft.com/office/drawing/2014/main" id="{BD53443D-78D8-824C-9596-948807976F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84900" y="5219700"/>
            <a:ext cx="584200" cy="381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0" name="Text Box 9">
            <a:extLst>
              <a:ext uri="{FF2B5EF4-FFF2-40B4-BE49-F238E27FC236}">
                <a16:creationId xmlns:a16="http://schemas.microsoft.com/office/drawing/2014/main" id="{C913EFF6-BA92-F74C-99E5-009D81245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6145213"/>
            <a:ext cx="3076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/>
              <a:t>Laplacian (curvature)</a:t>
            </a:r>
          </a:p>
        </p:txBody>
      </p:sp>
      <p:sp>
        <p:nvSpPr>
          <p:cNvPr id="54281" name="Text Box 10">
            <a:extLst>
              <a:ext uri="{FF2B5EF4-FFF2-40B4-BE49-F238E27FC236}">
                <a16:creationId xmlns:a16="http://schemas.microsoft.com/office/drawing/2014/main" id="{296714D8-2423-9841-B8CF-52E3D6E4E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88" y="4670425"/>
            <a:ext cx="2373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/>
              <a:t>Normal derivative at boundary</a:t>
            </a:r>
          </a:p>
        </p:txBody>
      </p:sp>
      <p:sp>
        <p:nvSpPr>
          <p:cNvPr id="54282" name="Line 11">
            <a:extLst>
              <a:ext uri="{FF2B5EF4-FFF2-40B4-BE49-F238E27FC236}">
                <a16:creationId xmlns:a16="http://schemas.microsoft.com/office/drawing/2014/main" id="{2A91AC23-14F6-EF4E-AE23-BDAD14BAC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0500" y="3124200"/>
            <a:ext cx="4940300" cy="381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83" name="Line 12">
            <a:extLst>
              <a:ext uri="{FF2B5EF4-FFF2-40B4-BE49-F238E27FC236}">
                <a16:creationId xmlns:a16="http://schemas.microsoft.com/office/drawing/2014/main" id="{5485C49D-4A7A-FC4E-BE0F-7E8ADFEB97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60500" y="2882900"/>
            <a:ext cx="4940300" cy="5461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84" name="Line 13">
            <a:extLst>
              <a:ext uri="{FF2B5EF4-FFF2-40B4-BE49-F238E27FC236}">
                <a16:creationId xmlns:a16="http://schemas.microsoft.com/office/drawing/2014/main" id="{DD158022-3124-FC4D-8ABD-673A784706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209800"/>
            <a:ext cx="27940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5" name="Text Box 14">
            <a:extLst>
              <a:ext uri="{FF2B5EF4-FFF2-40B4-BE49-F238E27FC236}">
                <a16:creationId xmlns:a16="http://schemas.microsoft.com/office/drawing/2014/main" id="{F2A593DA-2FCD-674E-8559-291A0F9FE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38" y="1846263"/>
            <a:ext cx="1751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rgbClr val="FF0000"/>
                </a:solidFill>
              </a:rPr>
              <a:t>More intense</a:t>
            </a:r>
            <a:endParaRPr lang="en-US" altLang="en-US">
              <a:latin typeface="Times" pitchFamily="2" charset="0"/>
            </a:endParaRPr>
          </a:p>
        </p:txBody>
      </p:sp>
      <p:sp>
        <p:nvSpPr>
          <p:cNvPr id="54286" name="Text Box 15">
            <a:extLst>
              <a:ext uri="{FF2B5EF4-FFF2-40B4-BE49-F238E27FC236}">
                <a16:creationId xmlns:a16="http://schemas.microsoft.com/office/drawing/2014/main" id="{44B4DDEA-96C1-B54C-B9AC-5F999B324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3" y="1922463"/>
            <a:ext cx="1722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rgbClr val="FF0000"/>
                </a:solidFill>
              </a:rPr>
              <a:t>Less intense</a:t>
            </a:r>
            <a:endParaRPr lang="en-US" altLang="en-US">
              <a:latin typeface="Times" pitchFamily="2" charset="0"/>
            </a:endParaRPr>
          </a:p>
        </p:txBody>
      </p:sp>
      <p:sp>
        <p:nvSpPr>
          <p:cNvPr id="54287" name="Line 16">
            <a:extLst>
              <a:ext uri="{FF2B5EF4-FFF2-40B4-BE49-F238E27FC236}">
                <a16:creationId xmlns:a16="http://schemas.microsoft.com/office/drawing/2014/main" id="{DC5F17DB-D9A3-0340-AC1C-450F459E2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7100" y="2324100"/>
            <a:ext cx="279400" cy="368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58E5882F-3103-EE40-8C0F-0BDA30256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Wavefront sensor lenslet shapes are different for edge, middle of pupil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D2D4AF65-95FE-B54F-BE0D-77B0AE5F03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700" y="1676400"/>
            <a:ext cx="4279900" cy="4546600"/>
          </a:xfrm>
        </p:spPr>
        <p:txBody>
          <a:bodyPr/>
          <a:lstStyle/>
          <a:p>
            <a:r>
              <a:rPr lang="en-US" altLang="en-US" b="0">
                <a:ea typeface="ヒラギノ角ゴ Pro W3" panose="020B0300000000000000" pitchFamily="34" charset="-128"/>
              </a:rPr>
              <a:t>Example: This is what wavefront tilt (which produces image motion) looks like on a curvature wavefront sensor</a:t>
            </a:r>
          </a:p>
          <a:p>
            <a:pPr lvl="1"/>
            <a:r>
              <a:rPr lang="en-US" altLang="en-US" b="0">
                <a:ea typeface="ヒラギノ角ゴ Pro W3" panose="020B0300000000000000" pitchFamily="34" charset="-128"/>
              </a:rPr>
              <a:t>Constant </a:t>
            </a:r>
            <a:r>
              <a:rPr lang="en-US" altLang="en-US" b="0">
                <a:latin typeface="Times" pitchFamily="2" charset="0"/>
                <a:ea typeface="ヒラギノ角ゴ Pro W3" panose="020B0300000000000000" pitchFamily="34" charset="-128"/>
              </a:rPr>
              <a:t>I</a:t>
            </a:r>
            <a:r>
              <a:rPr lang="en-US" altLang="en-US" b="0">
                <a:ea typeface="ヒラギノ角ゴ Pro W3" panose="020B0300000000000000" pitchFamily="34" charset="-128"/>
              </a:rPr>
              <a:t> on inside</a:t>
            </a:r>
          </a:p>
          <a:p>
            <a:pPr lvl="1"/>
            <a:r>
              <a:rPr lang="en-US" altLang="en-US" b="0">
                <a:ea typeface="ヒラギノ角ゴ Pro W3" panose="020B0300000000000000" pitchFamily="34" charset="-128"/>
              </a:rPr>
              <a:t>Excess </a:t>
            </a:r>
            <a:r>
              <a:rPr lang="en-US" altLang="en-US" b="0">
                <a:latin typeface="Times" pitchFamily="2" charset="0"/>
                <a:ea typeface="ヒラギノ角ゴ Pro W3" panose="020B0300000000000000" pitchFamily="34" charset="-128"/>
              </a:rPr>
              <a:t>I</a:t>
            </a:r>
            <a:r>
              <a:rPr lang="en-US" altLang="en-US" b="0">
                <a:ea typeface="ヒラギノ角ゴ Pro W3" panose="020B0300000000000000" pitchFamily="34" charset="-128"/>
              </a:rPr>
              <a:t> on right edge</a:t>
            </a:r>
          </a:p>
          <a:p>
            <a:pPr lvl="1"/>
            <a:r>
              <a:rPr lang="en-US" altLang="en-US" b="0">
                <a:ea typeface="ヒラギノ角ゴ Pro W3" panose="020B0300000000000000" pitchFamily="34" charset="-128"/>
              </a:rPr>
              <a:t>Deficit on left edge</a:t>
            </a: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98D0BC91-49CB-3949-A7E5-8781EB891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411288"/>
            <a:ext cx="4495800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5">
            <a:extLst>
              <a:ext uri="{FF2B5EF4-FFF2-40B4-BE49-F238E27FC236}">
                <a16:creationId xmlns:a16="http://schemas.microsoft.com/office/drawing/2014/main" id="{86F0299E-35D4-1E45-A1C7-8094CA9C2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325" y="1333500"/>
            <a:ext cx="208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chemeClr val="bg2"/>
                </a:solidFill>
              </a:rPr>
              <a:t>Lenslet array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CE3766FB-0408-0B48-A6B6-BAB034622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Simulation of curvature sensor response</a:t>
            </a:r>
          </a:p>
        </p:txBody>
      </p:sp>
      <p:pic>
        <p:nvPicPr>
          <p:cNvPr id="58370" name="Picture 3">
            <a:extLst>
              <a:ext uri="{FF2B5EF4-FFF2-40B4-BE49-F238E27FC236}">
                <a16:creationId xmlns:a16="http://schemas.microsoft.com/office/drawing/2014/main" id="{2B233FCC-6A9C-8546-98CE-F13960FA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509713"/>
            <a:ext cx="6608762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8371" name="Text Box 4">
            <a:extLst>
              <a:ext uri="{FF2B5EF4-FFF2-40B4-BE49-F238E27FC236}">
                <a16:creationId xmlns:a16="http://schemas.microsoft.com/office/drawing/2014/main" id="{E50F2624-197D-2B45-B27A-C24D104B6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5559425"/>
            <a:ext cx="25415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/>
              <a:t>Wavefront: pure tilt</a:t>
            </a:r>
            <a:endParaRPr lang="en-US" altLang="en-US"/>
          </a:p>
        </p:txBody>
      </p:sp>
      <p:sp>
        <p:nvSpPr>
          <p:cNvPr id="58372" name="Text Box 5">
            <a:extLst>
              <a:ext uri="{FF2B5EF4-FFF2-40B4-BE49-F238E27FC236}">
                <a16:creationId xmlns:a16="http://schemas.microsoft.com/office/drawing/2014/main" id="{0D5D1B1A-1AD7-7345-A8DC-2260ADA66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5562600"/>
            <a:ext cx="31638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/>
              <a:t>Curvature sensor signal</a:t>
            </a:r>
          </a:p>
        </p:txBody>
      </p:sp>
      <p:sp>
        <p:nvSpPr>
          <p:cNvPr id="58373" name="Text Box 6">
            <a:extLst>
              <a:ext uri="{FF2B5EF4-FFF2-40B4-BE49-F238E27FC236}">
                <a16:creationId xmlns:a16="http://schemas.microsoft.com/office/drawing/2014/main" id="{978E121D-15B1-D348-8482-22E0FE22E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050" y="6429375"/>
            <a:ext cx="2457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/>
              <a:t>Credit: G. Chanan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13C97C9C-0715-AA43-A167-5624217E1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At visible and near-IR wavelengths, measure phase via intensity variations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DFEB2E4B-0A9A-4C47-9AF2-681923E7DB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10600" cy="2501900"/>
          </a:xfrm>
        </p:spPr>
        <p:txBody>
          <a:bodyPr/>
          <a:lstStyle/>
          <a:p>
            <a:r>
              <a:rPr lang="en-US" altLang="en-US" b="0">
                <a:ea typeface="ヒラギノ角ゴ Pro W3" panose="020B0300000000000000" pitchFamily="34" charset="-128"/>
              </a:rPr>
              <a:t>Difference between  various wavefront sensor schemes is the way in which phase differences are turned into intensity differences</a:t>
            </a:r>
          </a:p>
          <a:p>
            <a:r>
              <a:rPr lang="en-US" altLang="en-US" b="0">
                <a:ea typeface="ヒラギノ角ゴ Pro W3" panose="020B0300000000000000" pitchFamily="34" charset="-128"/>
              </a:rPr>
              <a:t>General box diagram:</a:t>
            </a:r>
          </a:p>
        </p:txBody>
      </p:sp>
      <p:grpSp>
        <p:nvGrpSpPr>
          <p:cNvPr id="9219" name="Group 4">
            <a:extLst>
              <a:ext uri="{FF2B5EF4-FFF2-40B4-BE49-F238E27FC236}">
                <a16:creationId xmlns:a16="http://schemas.microsoft.com/office/drawing/2014/main" id="{081133BE-6CBC-D945-88FE-71D2CE7401AF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4495800"/>
            <a:ext cx="8890000" cy="1622425"/>
            <a:chOff x="160" y="2992"/>
            <a:chExt cx="5600" cy="1022"/>
          </a:xfrm>
        </p:grpSpPr>
        <p:sp>
          <p:nvSpPr>
            <p:cNvPr id="9226" name="Rectangle 5">
              <a:extLst>
                <a:ext uri="{FF2B5EF4-FFF2-40B4-BE49-F238E27FC236}">
                  <a16:creationId xmlns:a16="http://schemas.microsoft.com/office/drawing/2014/main" id="{A3CBCB15-F85A-114F-90C8-9F8CFDB74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" y="3040"/>
              <a:ext cx="623" cy="488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200" b="1">
                  <a:solidFill>
                    <a:schemeClr val="bg2"/>
                  </a:solidFill>
                </a:rPr>
                <a:t>Guide</a:t>
              </a:r>
            </a:p>
            <a:p>
              <a:pPr algn="ctr"/>
              <a:r>
                <a:rPr lang="en-US" altLang="en-US" sz="2200" b="1">
                  <a:solidFill>
                    <a:schemeClr val="bg2"/>
                  </a:solidFill>
                </a:rPr>
                <a:t>star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9227" name="Line 6">
              <a:extLst>
                <a:ext uri="{FF2B5EF4-FFF2-40B4-BE49-F238E27FC236}">
                  <a16:creationId xmlns:a16="http://schemas.microsoft.com/office/drawing/2014/main" id="{B3B724F5-1642-1246-ADCE-B8F759884E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5" y="3293"/>
              <a:ext cx="60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228" name="Oval 7">
              <a:extLst>
                <a:ext uri="{FF2B5EF4-FFF2-40B4-BE49-F238E27FC236}">
                  <a16:creationId xmlns:a16="http://schemas.microsoft.com/office/drawing/2014/main" id="{3EFD8911-BA81-9B44-B999-0972D3EF1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" y="3168"/>
              <a:ext cx="317" cy="2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29" name="Text Box 8">
              <a:extLst>
                <a:ext uri="{FF2B5EF4-FFF2-40B4-BE49-F238E27FC236}">
                  <a16:creationId xmlns:a16="http://schemas.microsoft.com/office/drawing/2014/main" id="{515DEB4E-64E4-3844-9EA7-46E4183CBF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" y="3726"/>
              <a:ext cx="11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b="1"/>
                <a:t>Turbulence</a:t>
              </a:r>
            </a:p>
          </p:txBody>
        </p:sp>
        <p:sp>
          <p:nvSpPr>
            <p:cNvPr id="9230" name="Line 9">
              <a:extLst>
                <a:ext uri="{FF2B5EF4-FFF2-40B4-BE49-F238E27FC236}">
                  <a16:creationId xmlns:a16="http://schemas.microsoft.com/office/drawing/2014/main" id="{FCD4B196-F8D7-A341-A8AD-3AA90AAC6B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39" y="3423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231" name="Rectangle 10">
              <a:extLst>
                <a:ext uri="{FF2B5EF4-FFF2-40B4-BE49-F238E27FC236}">
                  <a16:creationId xmlns:a16="http://schemas.microsoft.com/office/drawing/2014/main" id="{E7041A73-EA03-BF41-BF43-DBFE17599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" y="3133"/>
              <a:ext cx="991" cy="27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200" b="1">
                  <a:solidFill>
                    <a:schemeClr val="bg2"/>
                  </a:solidFill>
                </a:rPr>
                <a:t>Telescope</a:t>
              </a:r>
              <a:endParaRPr lang="en-US" altLang="en-US" sz="2200">
                <a:latin typeface="Times" pitchFamily="2" charset="0"/>
              </a:endParaRPr>
            </a:p>
          </p:txBody>
        </p:sp>
        <p:sp>
          <p:nvSpPr>
            <p:cNvPr id="9232" name="Line 11">
              <a:extLst>
                <a:ext uri="{FF2B5EF4-FFF2-40B4-BE49-F238E27FC236}">
                  <a16:creationId xmlns:a16="http://schemas.microsoft.com/office/drawing/2014/main" id="{6B96855C-AA83-3A4A-9DAF-9E6F245DB2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1" y="3288"/>
              <a:ext cx="39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233" name="Rectangle 12">
              <a:extLst>
                <a:ext uri="{FF2B5EF4-FFF2-40B4-BE49-F238E27FC236}">
                  <a16:creationId xmlns:a16="http://schemas.microsoft.com/office/drawing/2014/main" id="{A92349F3-3FD1-EC40-85D7-754FD3076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6" y="3160"/>
              <a:ext cx="672" cy="277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200" b="1">
                  <a:solidFill>
                    <a:schemeClr val="bg2"/>
                  </a:solidFill>
                </a:rPr>
                <a:t>Optics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9234" name="Line 13">
              <a:extLst>
                <a:ext uri="{FF2B5EF4-FFF2-40B4-BE49-F238E27FC236}">
                  <a16:creationId xmlns:a16="http://schemas.microsoft.com/office/drawing/2014/main" id="{D99055E2-F36F-014B-A3B3-F906E1567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2" y="3293"/>
              <a:ext cx="39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235" name="Rectangle 14">
              <a:extLst>
                <a:ext uri="{FF2B5EF4-FFF2-40B4-BE49-F238E27FC236}">
                  <a16:creationId xmlns:a16="http://schemas.microsoft.com/office/drawing/2014/main" id="{0639780A-B152-8E45-A43F-52BE6E50F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2992"/>
              <a:ext cx="864" cy="698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200" b="1">
                  <a:solidFill>
                    <a:schemeClr val="bg2"/>
                  </a:solidFill>
                </a:rPr>
                <a:t>Detector of Intensity</a:t>
              </a: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9236" name="Rectangle 15">
              <a:extLst>
                <a:ext uri="{FF2B5EF4-FFF2-40B4-BE49-F238E27FC236}">
                  <a16:creationId xmlns:a16="http://schemas.microsoft.com/office/drawing/2014/main" id="{C2F8AF2B-0C70-E74C-93F7-805A1DBAA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6" y="3081"/>
              <a:ext cx="904" cy="450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1">
                  <a:solidFill>
                    <a:schemeClr val="bg2"/>
                  </a:solidFill>
                </a:rPr>
                <a:t>Recon-structor</a:t>
              </a:r>
              <a:endParaRPr lang="en-US" altLang="en-US" sz="2200">
                <a:latin typeface="Times" pitchFamily="2" charset="0"/>
              </a:endParaRPr>
            </a:p>
          </p:txBody>
        </p:sp>
        <p:sp>
          <p:nvSpPr>
            <p:cNvPr id="9237" name="Line 16">
              <a:extLst>
                <a:ext uri="{FF2B5EF4-FFF2-40B4-BE49-F238E27FC236}">
                  <a16:creationId xmlns:a16="http://schemas.microsoft.com/office/drawing/2014/main" id="{CCCC1C68-54BF-834D-8C41-1896636F3A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0" y="3301"/>
              <a:ext cx="24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220" name="AutoShape 17">
            <a:extLst>
              <a:ext uri="{FF2B5EF4-FFF2-40B4-BE49-F238E27FC236}">
                <a16:creationId xmlns:a16="http://schemas.microsoft.com/office/drawing/2014/main" id="{ABA332E8-F2BE-F34B-8B0B-8D7B4E414AEB}"/>
              </a:ext>
            </a:extLst>
          </p:cNvPr>
          <p:cNvSpPr>
            <a:spLocks/>
          </p:cNvSpPr>
          <p:nvPr/>
        </p:nvSpPr>
        <p:spPr bwMode="auto">
          <a:xfrm rot="-5405226">
            <a:off x="5611019" y="2874169"/>
            <a:ext cx="411162" cy="2743200"/>
          </a:xfrm>
          <a:prstGeom prst="rightBrace">
            <a:avLst>
              <a:gd name="adj1" fmla="val 76417"/>
              <a:gd name="adj2" fmla="val 50000"/>
            </a:avLst>
          </a:prstGeom>
          <a:noFill/>
          <a:ln w="381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21" name="Text Box 18">
            <a:extLst>
              <a:ext uri="{FF2B5EF4-FFF2-40B4-BE49-F238E27FC236}">
                <a16:creationId xmlns:a16="http://schemas.microsoft.com/office/drawing/2014/main" id="{C892BDD0-AF2C-8A4C-9D4F-DA9BD2569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200" y="3581400"/>
            <a:ext cx="2759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chemeClr val="accent1"/>
                </a:solidFill>
              </a:rPr>
              <a:t>Wavefront sensor</a:t>
            </a:r>
            <a:endParaRPr lang="en-US" altLang="en-US" b="1"/>
          </a:p>
        </p:txBody>
      </p:sp>
      <p:sp>
        <p:nvSpPr>
          <p:cNvPr id="9222" name="Text Box 19">
            <a:extLst>
              <a:ext uri="{FF2B5EF4-FFF2-40B4-BE49-F238E27FC236}">
                <a16:creationId xmlns:a16="http://schemas.microsoft.com/office/drawing/2014/main" id="{64CA388C-4011-8E4D-9CAA-8B131738E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715000"/>
            <a:ext cx="4505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/>
              <a:t>Transforms aberrations into intensity variations</a:t>
            </a:r>
          </a:p>
        </p:txBody>
      </p:sp>
      <p:sp>
        <p:nvSpPr>
          <p:cNvPr id="9223" name="Line 20">
            <a:extLst>
              <a:ext uri="{FF2B5EF4-FFF2-40B4-BE49-F238E27FC236}">
                <a16:creationId xmlns:a16="http://schemas.microsoft.com/office/drawing/2014/main" id="{60F4901E-9E59-FA4F-8C03-129525B679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52578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24" name="Text Box 21">
            <a:extLst>
              <a:ext uri="{FF2B5EF4-FFF2-40B4-BE49-F238E27FC236}">
                <a16:creationId xmlns:a16="http://schemas.microsoft.com/office/drawing/2014/main" id="{10ADD9BE-0CAF-B44A-985A-1DDACBAB1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988" y="5676900"/>
            <a:ext cx="162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/>
              <a:t>Computer</a:t>
            </a:r>
          </a:p>
        </p:txBody>
      </p:sp>
      <p:sp>
        <p:nvSpPr>
          <p:cNvPr id="9225" name="TextBox 1">
            <a:extLst>
              <a:ext uri="{FF2B5EF4-FFF2-40B4-BE49-F238E27FC236}">
                <a16:creationId xmlns:a16="http://schemas.microsoft.com/office/drawing/2014/main" id="{DBAD38ED-F493-294B-AA97-B85918D3C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34956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934AFBC7-8063-5346-83C5-58057C996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Curvature sensor signal for astigmatism</a:t>
            </a:r>
          </a:p>
        </p:txBody>
      </p:sp>
      <p:pic>
        <p:nvPicPr>
          <p:cNvPr id="60418" name="Picture 3">
            <a:extLst>
              <a:ext uri="{FF2B5EF4-FFF2-40B4-BE49-F238E27FC236}">
                <a16:creationId xmlns:a16="http://schemas.microsoft.com/office/drawing/2014/main" id="{288B0D2C-EB46-B346-A3A7-878F57DC1A5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525" y="1600200"/>
            <a:ext cx="7854950" cy="4876800"/>
          </a:xfrm>
        </p:spPr>
      </p:pic>
      <p:sp>
        <p:nvSpPr>
          <p:cNvPr id="60419" name="Text Box 4">
            <a:extLst>
              <a:ext uri="{FF2B5EF4-FFF2-40B4-BE49-F238E27FC236}">
                <a16:creationId xmlns:a16="http://schemas.microsoft.com/office/drawing/2014/main" id="{3D83E423-A727-A948-97CC-BAA0E932B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050" y="6429375"/>
            <a:ext cx="2457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/>
              <a:t>Credit: G. Chanan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83242BD7-A539-474A-BCE0-C36C3FAED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Practical implementation of curvature sensing</a:t>
            </a: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E2A66ABE-7DE8-184D-9452-12ACD0B9C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4025900"/>
            <a:ext cx="8839200" cy="24511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0">
                <a:ea typeface="ヒラギノ角ゴ Pro W3" panose="020B0300000000000000" pitchFamily="34" charset="-128"/>
              </a:rPr>
              <a:t>Use oscillating membrane mirror (2 kHz!) to vibrate rapidly between   I</a:t>
            </a:r>
            <a:r>
              <a:rPr lang="en-US" altLang="en-US" sz="2800" b="0" baseline="-25000">
                <a:ea typeface="ヒラギノ角ゴ Pro W3" panose="020B0300000000000000" pitchFamily="34" charset="-128"/>
              </a:rPr>
              <a:t>+</a:t>
            </a:r>
            <a:r>
              <a:rPr lang="en-US" altLang="en-US" b="0">
                <a:ea typeface="ヒラギノ角ゴ Pro W3" panose="020B0300000000000000" pitchFamily="34" charset="-128"/>
              </a:rPr>
              <a:t>  and  I</a:t>
            </a:r>
            <a:r>
              <a:rPr lang="en-US" altLang="en-US" sz="2800" b="0" baseline="-25000">
                <a:ea typeface="ヒラギノ角ゴ Pro W3" panose="020B0300000000000000" pitchFamily="34" charset="-128"/>
              </a:rPr>
              <a:t>-</a:t>
            </a:r>
            <a:r>
              <a:rPr lang="en-US" altLang="en-US" b="0">
                <a:ea typeface="ヒラギノ角ゴ Pro W3" panose="020B0300000000000000" pitchFamily="34" charset="-128"/>
              </a:rPr>
              <a:t>  extrafocal positions</a:t>
            </a:r>
          </a:p>
          <a:p>
            <a:pPr>
              <a:lnSpc>
                <a:spcPct val="90000"/>
              </a:lnSpc>
            </a:pPr>
            <a:r>
              <a:rPr lang="en-US" altLang="en-US" b="0">
                <a:ea typeface="ヒラギノ角ゴ Pro W3" panose="020B0300000000000000" pitchFamily="34" charset="-128"/>
              </a:rPr>
              <a:t>Measure intensity in each subaperture with an </a:t>
            </a:r>
            <a:r>
              <a:rPr lang="ja-JP" altLang="en-US" b="0">
                <a:ea typeface="ヒラギノ角ゴ Pro W3" panose="020B0300000000000000" pitchFamily="34" charset="-128"/>
              </a:rPr>
              <a:t>“</a:t>
            </a:r>
            <a:r>
              <a:rPr lang="en-US" altLang="ja-JP" b="0">
                <a:ea typeface="ヒラギノ角ゴ Pro W3" panose="020B0300000000000000" pitchFamily="34" charset="-128"/>
              </a:rPr>
              <a:t>avalanche photodiode</a:t>
            </a:r>
            <a:r>
              <a:rPr lang="ja-JP" altLang="en-US" b="0">
                <a:ea typeface="ヒラギノ角ゴ Pro W3" panose="020B0300000000000000" pitchFamily="34" charset="-128"/>
              </a:rPr>
              <a:t>”</a:t>
            </a:r>
            <a:r>
              <a:rPr lang="en-US" altLang="ja-JP" b="0">
                <a:ea typeface="ヒラギノ角ゴ Pro W3" panose="020B0300000000000000" pitchFamily="34" charset="-128"/>
              </a:rPr>
              <a:t> (only need </a:t>
            </a:r>
            <a:r>
              <a:rPr lang="en-US" altLang="ja-JP" b="0">
                <a:solidFill>
                  <a:schemeClr val="tx2"/>
                </a:solidFill>
                <a:ea typeface="ヒラギノ角ゴ Pro W3" panose="020B0300000000000000" pitchFamily="34" charset="-128"/>
              </a:rPr>
              <a:t>one</a:t>
            </a:r>
            <a:r>
              <a:rPr lang="en-US" altLang="ja-JP" b="0">
                <a:ea typeface="ヒラギノ角ゴ Pro W3" panose="020B0300000000000000" pitchFamily="34" charset="-128"/>
              </a:rPr>
              <a:t> per subaperture!)</a:t>
            </a:r>
          </a:p>
          <a:p>
            <a:pPr lvl="1">
              <a:lnSpc>
                <a:spcPct val="90000"/>
              </a:lnSpc>
            </a:pPr>
            <a:r>
              <a:rPr lang="en-US" altLang="en-US" b="0">
                <a:ea typeface="ヒラギノ角ゴ Pro W3" panose="020B0300000000000000" pitchFamily="34" charset="-128"/>
              </a:rPr>
              <a:t>Detects individual photons, no read noise, QE ~ 60%</a:t>
            </a:r>
          </a:p>
          <a:p>
            <a:pPr lvl="1">
              <a:lnSpc>
                <a:spcPct val="90000"/>
              </a:lnSpc>
            </a:pPr>
            <a:r>
              <a:rPr lang="en-US" altLang="en-US" b="0">
                <a:ea typeface="ヒラギノ角ゴ Pro W3" panose="020B0300000000000000" pitchFamily="34" charset="-128"/>
              </a:rPr>
              <a:t>Can read out very fast with no noise penalty</a:t>
            </a:r>
          </a:p>
        </p:txBody>
      </p:sp>
      <p:pic>
        <p:nvPicPr>
          <p:cNvPr id="64515" name="Picture 4">
            <a:extLst>
              <a:ext uri="{FF2B5EF4-FFF2-40B4-BE49-F238E27FC236}">
                <a16:creationId xmlns:a16="http://schemas.microsoft.com/office/drawing/2014/main" id="{8856EDF9-1ED1-4B42-AA48-94C9F0B7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390650"/>
            <a:ext cx="7175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4516" name="Line 5">
            <a:extLst>
              <a:ext uri="{FF2B5EF4-FFF2-40B4-BE49-F238E27FC236}">
                <a16:creationId xmlns:a16="http://schemas.microsoft.com/office/drawing/2014/main" id="{592FB188-E575-C547-8CCA-B5C2D5993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2100" y="2692400"/>
            <a:ext cx="4940300" cy="381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17" name="Line 6">
            <a:extLst>
              <a:ext uri="{FF2B5EF4-FFF2-40B4-BE49-F238E27FC236}">
                <a16:creationId xmlns:a16="http://schemas.microsoft.com/office/drawing/2014/main" id="{1A3F9361-82B8-224F-B739-BDDDDA8F3A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62100" y="2451100"/>
            <a:ext cx="4940300" cy="5461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18" name="Line 7">
            <a:extLst>
              <a:ext uri="{FF2B5EF4-FFF2-40B4-BE49-F238E27FC236}">
                <a16:creationId xmlns:a16="http://schemas.microsoft.com/office/drawing/2014/main" id="{4F7E68C2-87BD-6449-8B71-80CA48693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0" y="1778000"/>
            <a:ext cx="27940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4519" name="Text Box 8">
            <a:extLst>
              <a:ext uri="{FF2B5EF4-FFF2-40B4-BE49-F238E27FC236}">
                <a16:creationId xmlns:a16="http://schemas.microsoft.com/office/drawing/2014/main" id="{ACA08269-17C3-7140-9F01-87C139C29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38" y="1414463"/>
            <a:ext cx="1751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rgbClr val="FF0000"/>
                </a:solidFill>
              </a:rPr>
              <a:t>More intense</a:t>
            </a:r>
            <a:endParaRPr lang="en-US" altLang="en-US">
              <a:latin typeface="Times" pitchFamily="2" charset="0"/>
            </a:endParaRPr>
          </a:p>
        </p:txBody>
      </p:sp>
      <p:sp>
        <p:nvSpPr>
          <p:cNvPr id="64520" name="Text Box 9">
            <a:extLst>
              <a:ext uri="{FF2B5EF4-FFF2-40B4-BE49-F238E27FC236}">
                <a16:creationId xmlns:a16="http://schemas.microsoft.com/office/drawing/2014/main" id="{D61A42AE-54B1-1746-B2D6-6DA9F9423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1490663"/>
            <a:ext cx="1722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rgbClr val="FF0000"/>
                </a:solidFill>
              </a:rPr>
              <a:t>Less intense</a:t>
            </a:r>
            <a:endParaRPr lang="en-US" altLang="en-US">
              <a:latin typeface="Times" pitchFamily="2" charset="0"/>
            </a:endParaRPr>
          </a:p>
        </p:txBody>
      </p:sp>
      <p:sp>
        <p:nvSpPr>
          <p:cNvPr id="64521" name="Line 10">
            <a:extLst>
              <a:ext uri="{FF2B5EF4-FFF2-40B4-BE49-F238E27FC236}">
                <a16:creationId xmlns:a16="http://schemas.microsoft.com/office/drawing/2014/main" id="{EADF1228-4C58-5446-8EE7-F7F0CEF51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8700" y="1892300"/>
            <a:ext cx="279400" cy="368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D45ECD3B-5EAA-0B4C-9530-D8E3B66D6D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Measurement error from curvature sensing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B8855055-DACB-9744-9805-5B5B78617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0">
                <a:ea typeface="ヒラギノ角ゴ Pro W3" panose="020B0300000000000000" pitchFamily="34" charset="-128"/>
              </a:rPr>
              <a:t>Error of a single set of measurements is determined by photon statistics, since detector has NO read noise!</a:t>
            </a:r>
          </a:p>
          <a:p>
            <a:pPr lvl="1"/>
            <a:endParaRPr lang="en-US" altLang="en-US">
              <a:ea typeface="ヒラギノ角ゴ Pro W3" panose="020B0300000000000000" pitchFamily="34" charset="-128"/>
            </a:endParaRPr>
          </a:p>
          <a:p>
            <a:pPr lvl="1"/>
            <a:endParaRPr lang="en-US" altLang="en-US">
              <a:ea typeface="ヒラギノ角ゴ Pro W3" panose="020B0300000000000000" pitchFamily="34" charset="-128"/>
            </a:endParaRPr>
          </a:p>
          <a:p>
            <a:pPr lvl="1"/>
            <a:endParaRPr lang="en-US" altLang="en-US">
              <a:ea typeface="ヒラギノ角ゴ Pro W3" panose="020B0300000000000000" pitchFamily="34" charset="-128"/>
            </a:endParaRPr>
          </a:p>
          <a:p>
            <a:pPr lvl="1">
              <a:buFontTx/>
              <a:buNone/>
            </a:pPr>
            <a:r>
              <a:rPr lang="en-US" altLang="en-US" b="0">
                <a:ea typeface="ヒラギノ角ゴ Pro W3" panose="020B0300000000000000" pitchFamily="34" charset="-128"/>
              </a:rPr>
              <a:t>where </a:t>
            </a:r>
            <a:r>
              <a:rPr lang="en-US" altLang="en-US" b="0" i="1">
                <a:ea typeface="ヒラギノ角ゴ Pro W3" panose="020B0300000000000000" pitchFamily="34" charset="-128"/>
              </a:rPr>
              <a:t>d</a:t>
            </a:r>
            <a:r>
              <a:rPr lang="en-US" altLang="en-US" b="0">
                <a:ea typeface="ヒラギノ角ゴ Pro W3" panose="020B0300000000000000" pitchFamily="34" charset="-128"/>
              </a:rPr>
              <a:t> = subaperture diameter and </a:t>
            </a:r>
            <a:r>
              <a:rPr lang="en-US" altLang="en-US" b="0" i="1">
                <a:ea typeface="ヒラギノ角ゴ Pro W3" panose="020B0300000000000000" pitchFamily="34" charset="-128"/>
              </a:rPr>
              <a:t>N</a:t>
            </a:r>
            <a:r>
              <a:rPr lang="en-US" altLang="en-US" b="0" i="1" baseline="-25000">
                <a:ea typeface="ヒラギノ角ゴ Pro W3" panose="020B0300000000000000" pitchFamily="34" charset="-128"/>
              </a:rPr>
              <a:t>ph</a:t>
            </a:r>
            <a:r>
              <a:rPr lang="en-US" altLang="en-US" b="0">
                <a:ea typeface="ヒラギノ角ゴ Pro W3" panose="020B0300000000000000" pitchFamily="34" charset="-128"/>
              </a:rPr>
              <a:t> is no. of photoelectrons per subaperture per sample period</a:t>
            </a:r>
          </a:p>
          <a:p>
            <a:pPr>
              <a:spcBef>
                <a:spcPct val="45000"/>
              </a:spcBef>
            </a:pPr>
            <a:r>
              <a:rPr lang="en-US" altLang="en-US" b="0">
                <a:ea typeface="ヒラギノ角ゴ Pro W3" panose="020B0300000000000000" pitchFamily="34" charset="-128"/>
              </a:rPr>
              <a:t>Error propagation when the wavefront is reconstructed numerically using a computer scales poorly with no. of subapertures </a:t>
            </a:r>
            <a:r>
              <a:rPr lang="en-US" altLang="en-US" b="0" i="1">
                <a:ea typeface="ヒラギノ角ゴ Pro W3" panose="020B0300000000000000" pitchFamily="34" charset="-128"/>
              </a:rPr>
              <a:t>N</a:t>
            </a:r>
            <a:r>
              <a:rPr lang="en-US" altLang="en-US" b="0">
                <a:ea typeface="ヒラギノ角ゴ Pro W3" panose="020B0300000000000000" pitchFamily="34" charset="-128"/>
              </a:rPr>
              <a:t>: </a:t>
            </a:r>
          </a:p>
          <a:p>
            <a:pPr lvl="1">
              <a:spcBef>
                <a:spcPct val="45000"/>
              </a:spcBef>
              <a:buFontTx/>
              <a:buNone/>
            </a:pPr>
            <a:r>
              <a:rPr lang="en-US" altLang="en-US" b="0">
                <a:ea typeface="ヒラギノ角ゴ Pro W3" panose="020B0300000000000000" pitchFamily="34" charset="-128"/>
              </a:rPr>
              <a:t>(Error)</a:t>
            </a:r>
            <a:r>
              <a:rPr lang="en-US" altLang="en-US" b="0" baseline="-25000">
                <a:ea typeface="ヒラギノ角ゴ Pro W3" panose="020B0300000000000000" pitchFamily="34" charset="-128"/>
              </a:rPr>
              <a:t>curvature</a:t>
            </a:r>
            <a:r>
              <a:rPr lang="en-US" altLang="en-US" b="0">
                <a:ea typeface="ヒラギノ角ゴ Pro W3" panose="020B0300000000000000" pitchFamily="34" charset="-128"/>
              </a:rPr>
              <a:t> </a:t>
            </a:r>
            <a:r>
              <a:rPr lang="en-US" altLang="en-US" b="0">
                <a:ea typeface="ヒラギノ角ゴ Pro W3" panose="020B0300000000000000" pitchFamily="34" charset="-128"/>
                <a:sym typeface="Symbol" pitchFamily="2" charset="2"/>
              </a:rPr>
              <a:t>∝ </a:t>
            </a:r>
            <a:r>
              <a:rPr lang="en-US" altLang="en-US" b="0" i="1">
                <a:ea typeface="ヒラギノ角ゴ Pro W3" panose="020B0300000000000000" pitchFamily="34" charset="-128"/>
                <a:sym typeface="Symbol" pitchFamily="2" charset="2"/>
              </a:rPr>
              <a:t>N</a:t>
            </a:r>
            <a:r>
              <a:rPr lang="en-US" altLang="en-US" b="0">
                <a:ea typeface="ヒラギノ角ゴ Pro W3" panose="020B0300000000000000" pitchFamily="34" charset="-128"/>
              </a:rPr>
              <a:t>, whereas (Error)</a:t>
            </a:r>
            <a:r>
              <a:rPr lang="en-US" altLang="en-US" b="0" baseline="-25000">
                <a:ea typeface="ヒラギノ角ゴ Pro W3" panose="020B0300000000000000" pitchFamily="34" charset="-128"/>
              </a:rPr>
              <a:t>Shack-Hartmann</a:t>
            </a:r>
            <a:r>
              <a:rPr lang="en-US" altLang="en-US" b="0">
                <a:ea typeface="ヒラギノ角ゴ Pro W3" panose="020B0300000000000000" pitchFamily="34" charset="-128"/>
              </a:rPr>
              <a:t> </a:t>
            </a:r>
            <a:r>
              <a:rPr lang="en-US" altLang="en-US" b="0">
                <a:ea typeface="ヒラギノ角ゴ Pro W3" panose="020B0300000000000000" pitchFamily="34" charset="-128"/>
                <a:sym typeface="Symbol" pitchFamily="2" charset="2"/>
              </a:rPr>
              <a:t>∝ log </a:t>
            </a:r>
            <a:r>
              <a:rPr lang="en-US" altLang="en-US" b="0" i="1">
                <a:ea typeface="ヒラギノ角ゴ Pro W3" panose="020B0300000000000000" pitchFamily="34" charset="-128"/>
                <a:sym typeface="Symbol" pitchFamily="2" charset="2"/>
              </a:rPr>
              <a:t>N</a:t>
            </a:r>
          </a:p>
        </p:txBody>
      </p:sp>
      <p:graphicFrame>
        <p:nvGraphicFramePr>
          <p:cNvPr id="66563" name="Object 2">
            <a:extLst>
              <a:ext uri="{FF2B5EF4-FFF2-40B4-BE49-F238E27FC236}">
                <a16:creationId xmlns:a16="http://schemas.microsoft.com/office/drawing/2014/main" id="{CD4DD429-2A6C-984B-BB05-633595D083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17838" y="2517775"/>
          <a:ext cx="279082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0" name="Equation" r:id="rId4" imgW="1219200" imgH="457200" progId="Equation.DSMT4">
                  <p:embed/>
                </p:oleObj>
              </mc:Choice>
              <mc:Fallback>
                <p:oleObj name="Equation" r:id="rId4" imgW="12192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2517775"/>
                        <a:ext cx="2790825" cy="10477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724CB0F0-9967-F54B-BBCB-4DCBB2C40C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Advantages and disadvantages of curvature sensing</a:t>
            </a: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FAEDFF1D-098B-F34A-8B9B-82B21166D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58900"/>
            <a:ext cx="8534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0" dirty="0">
                <a:ea typeface="ヒラギノ角ゴ Pro W3" panose="020B0300000000000000" pitchFamily="34" charset="-128"/>
              </a:rPr>
              <a:t>Advantages:</a:t>
            </a:r>
          </a:p>
          <a:p>
            <a:pPr lvl="1">
              <a:lnSpc>
                <a:spcPct val="90000"/>
              </a:lnSpc>
            </a:pPr>
            <a:r>
              <a:rPr lang="en-US" altLang="en-US" b="0" dirty="0">
                <a:ea typeface="ヒラギノ角ゴ Pro W3" panose="020B0300000000000000" pitchFamily="34" charset="-128"/>
              </a:rPr>
              <a:t>Lower noise </a:t>
            </a:r>
            <a:r>
              <a:rPr lang="en-US" altLang="en-US" b="0" dirty="0">
                <a:ea typeface="ヒラギノ角ゴ Pro W3" panose="020B0300000000000000" pitchFamily="34" charset="-128"/>
                <a:sym typeface="Symbol" pitchFamily="2" charset="2"/>
              </a:rPr>
              <a:t>⇒</a:t>
            </a:r>
            <a:r>
              <a:rPr lang="en-US" altLang="en-US" b="0" dirty="0">
                <a:ea typeface="ヒラギノ角ゴ Pro W3" panose="020B0300000000000000" pitchFamily="34" charset="-128"/>
              </a:rPr>
              <a:t> can use fainter guide stars than S-H</a:t>
            </a:r>
          </a:p>
          <a:p>
            <a:pPr lvl="1">
              <a:lnSpc>
                <a:spcPct val="90000"/>
              </a:lnSpc>
            </a:pPr>
            <a:r>
              <a:rPr lang="en-US" altLang="en-US" b="0" dirty="0">
                <a:ea typeface="ヒラギノ角ゴ Pro W3" panose="020B0300000000000000" pitchFamily="34" charset="-128"/>
              </a:rPr>
              <a:t>Fast readout </a:t>
            </a:r>
            <a:r>
              <a:rPr lang="en-US" altLang="en-US" b="0" dirty="0">
                <a:ea typeface="ヒラギノ角ゴ Pro W3" panose="020B0300000000000000" pitchFamily="34" charset="-128"/>
                <a:sym typeface="Symbol" pitchFamily="2" charset="2"/>
              </a:rPr>
              <a:t>⇒ </a:t>
            </a:r>
            <a:r>
              <a:rPr lang="en-US" altLang="en-US" b="0" dirty="0">
                <a:ea typeface="ヒラギノ角ゴ Pro W3" panose="020B0300000000000000" pitchFamily="34" charset="-128"/>
              </a:rPr>
              <a:t>can run AO system faster</a:t>
            </a:r>
          </a:p>
          <a:p>
            <a:pPr lvl="1">
              <a:lnSpc>
                <a:spcPct val="90000"/>
              </a:lnSpc>
            </a:pPr>
            <a:r>
              <a:rPr lang="en-US" altLang="en-US" b="0" dirty="0">
                <a:ea typeface="ヒラギノ角ゴ Pro W3" panose="020B0300000000000000" pitchFamily="34" charset="-128"/>
              </a:rPr>
              <a:t>Can adjust amplitude of membrane mirror excursion as </a:t>
            </a:r>
            <a:r>
              <a:rPr lang="ja-JP" altLang="en-US" b="0">
                <a:ea typeface="ヒラギノ角ゴ Pro W3" panose="020B0300000000000000" pitchFamily="34" charset="-128"/>
              </a:rPr>
              <a:t>“</a:t>
            </a:r>
            <a:r>
              <a:rPr lang="en-US" altLang="ja-JP" b="0" dirty="0">
                <a:ea typeface="ヒラギノ角ゴ Pro W3" panose="020B0300000000000000" pitchFamily="34" charset="-128"/>
              </a:rPr>
              <a:t>seeing</a:t>
            </a:r>
            <a:r>
              <a:rPr lang="ja-JP" altLang="en-US" b="0">
                <a:ea typeface="ヒラギノ角ゴ Pro W3" panose="020B0300000000000000" pitchFamily="34" charset="-128"/>
              </a:rPr>
              <a:t>”</a:t>
            </a:r>
            <a:r>
              <a:rPr lang="en-US" altLang="ja-JP" b="0" dirty="0">
                <a:ea typeface="ヒラギノ角ゴ Pro W3" panose="020B0300000000000000" pitchFamily="34" charset="-128"/>
              </a:rPr>
              <a:t> conditions change.  Affects sensitivity.</a:t>
            </a:r>
          </a:p>
          <a:p>
            <a:pPr lvl="1">
              <a:lnSpc>
                <a:spcPct val="90000"/>
              </a:lnSpc>
            </a:pPr>
            <a:r>
              <a:rPr lang="en-US" altLang="en-US" b="0" dirty="0">
                <a:ea typeface="ヒラギノ角ゴ Pro W3" panose="020B0300000000000000" pitchFamily="34" charset="-128"/>
              </a:rPr>
              <a:t>Well matched to bimorph deformable mirror (both solve Laplace</a:t>
            </a:r>
            <a:r>
              <a:rPr lang="ja-JP" altLang="en-US" b="0">
                <a:ea typeface="ヒラギノ角ゴ Pro W3" panose="020B0300000000000000" pitchFamily="34" charset="-128"/>
              </a:rPr>
              <a:t>’</a:t>
            </a:r>
            <a:r>
              <a:rPr lang="en-US" altLang="ja-JP" b="0" dirty="0">
                <a:ea typeface="ヒラギノ角ゴ Pro W3" panose="020B0300000000000000" pitchFamily="34" charset="-128"/>
              </a:rPr>
              <a:t>s equation), so less computation.</a:t>
            </a:r>
          </a:p>
          <a:p>
            <a:pPr lvl="1">
              <a:lnSpc>
                <a:spcPct val="90000"/>
              </a:lnSpc>
            </a:pPr>
            <a:r>
              <a:rPr lang="en-US" altLang="en-US" b="0" dirty="0">
                <a:ea typeface="ヒラギノ角ゴ Pro W3" panose="020B0300000000000000" pitchFamily="34" charset="-128"/>
              </a:rPr>
              <a:t>Curvature systems appear to be less expensive.</a:t>
            </a:r>
          </a:p>
          <a:p>
            <a:pPr>
              <a:lnSpc>
                <a:spcPct val="90000"/>
              </a:lnSpc>
            </a:pPr>
            <a:r>
              <a:rPr lang="en-US" altLang="en-US" b="0" dirty="0">
                <a:ea typeface="ヒラギノ角ゴ Pro W3" panose="020B0300000000000000" pitchFamily="34" charset="-128"/>
              </a:rPr>
              <a:t>Disadvantages:</a:t>
            </a:r>
          </a:p>
          <a:p>
            <a:pPr lvl="1">
              <a:lnSpc>
                <a:spcPct val="90000"/>
              </a:lnSpc>
            </a:pPr>
            <a:r>
              <a:rPr lang="en-US" altLang="en-US" b="0" dirty="0">
                <a:ea typeface="ヒラギノ角ゴ Pro W3" panose="020B0300000000000000" pitchFamily="34" charset="-128"/>
              </a:rPr>
              <a:t>Avalanche photodiodes can fail with too much light </a:t>
            </a:r>
          </a:p>
          <a:p>
            <a:pPr lvl="1">
              <a:lnSpc>
                <a:spcPct val="90000"/>
              </a:lnSpc>
            </a:pPr>
            <a:r>
              <a:rPr lang="en-US" altLang="en-US" b="0" dirty="0">
                <a:ea typeface="ヒラギノ角ゴ Pro W3" panose="020B0300000000000000" pitchFamily="34" charset="-128"/>
              </a:rPr>
              <a:t>Hard to use a large number of avalanche photodiodes.</a:t>
            </a:r>
          </a:p>
          <a:p>
            <a:pPr lvl="1">
              <a:lnSpc>
                <a:spcPct val="90000"/>
              </a:lnSpc>
            </a:pPr>
            <a:r>
              <a:rPr lang="en-US" altLang="en-US" b="0" dirty="0">
                <a:ea typeface="ヒラギノ角ゴ Pro W3" panose="020B0300000000000000" pitchFamily="34" charset="-128"/>
              </a:rPr>
              <a:t>BUT – recently available in arrays</a:t>
            </a:r>
          </a:p>
          <a:p>
            <a:pPr lvl="1">
              <a:lnSpc>
                <a:spcPct val="90000"/>
              </a:lnSpc>
            </a:pPr>
            <a:r>
              <a:rPr lang="en-US" altLang="en-US" b="0" dirty="0">
                <a:ea typeface="ヒラギノ角ゴ Pro W3" panose="020B0300000000000000" pitchFamily="34" charset="-128"/>
              </a:rPr>
              <a:t>Doesn’t scale well to large numbers of </a:t>
            </a:r>
            <a:r>
              <a:rPr lang="en-US" altLang="en-US" b="0" dirty="0" err="1">
                <a:ea typeface="ヒラギノ角ゴ Pro W3" panose="020B0300000000000000" pitchFamily="34" charset="-128"/>
              </a:rPr>
              <a:t>subapertures</a:t>
            </a:r>
            <a:endParaRPr lang="en-US" altLang="en-US" b="0" dirty="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83A324B4-4FC1-3643-984A-FEBCF4F6B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Summary of main points</a:t>
            </a:r>
          </a:p>
        </p:txBody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F62C09FF-1DAB-8240-8961-E3D884C44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5334000"/>
          </a:xfrm>
        </p:spPr>
        <p:txBody>
          <a:bodyPr/>
          <a:lstStyle/>
          <a:p>
            <a:r>
              <a:rPr lang="en-US" altLang="en-US" b="0" dirty="0" err="1">
                <a:ea typeface="ヒラギノ角ゴ Pro W3" panose="020B0300000000000000" pitchFamily="34" charset="-128"/>
              </a:rPr>
              <a:t>Wavefront</a:t>
            </a:r>
            <a:r>
              <a:rPr lang="en-US" altLang="en-US" b="0" dirty="0">
                <a:ea typeface="ヒラギノ角ゴ Pro W3" panose="020B0300000000000000" pitchFamily="34" charset="-128"/>
              </a:rPr>
              <a:t> sensors in common use for astronomy measure intensity variations, deduce phase. Complementary.</a:t>
            </a:r>
          </a:p>
          <a:p>
            <a:pPr lvl="1"/>
            <a:r>
              <a:rPr lang="en-US" altLang="en-US" b="0" dirty="0">
                <a:ea typeface="ヒラギノ角ゴ Pro W3" panose="020B0300000000000000" pitchFamily="34" charset="-128"/>
              </a:rPr>
              <a:t>Shack-Hartmann</a:t>
            </a:r>
          </a:p>
          <a:p>
            <a:pPr lvl="1"/>
            <a:r>
              <a:rPr lang="en-US" altLang="en-US" b="0" dirty="0">
                <a:ea typeface="ヒラギノ角ゴ Pro W3" panose="020B0300000000000000" pitchFamily="34" charset="-128"/>
              </a:rPr>
              <a:t>Curvature sensors</a:t>
            </a:r>
          </a:p>
          <a:p>
            <a:r>
              <a:rPr lang="en-US" altLang="en-US" b="0" dirty="0">
                <a:ea typeface="ヒラギノ角ゴ Pro W3" panose="020B0300000000000000" pitchFamily="34" charset="-128"/>
              </a:rPr>
              <a:t>Curvature systems: cheaper, fewer degrees of freedom, scale more poorly to high no. of degrees of freedom, but can use fainter guide stars </a:t>
            </a:r>
          </a:p>
          <a:p>
            <a:r>
              <a:rPr lang="en-US" altLang="en-US" b="0" dirty="0">
                <a:ea typeface="ヒラギノ角ゴ Pro W3" panose="020B0300000000000000" pitchFamily="34" charset="-128"/>
              </a:rPr>
              <a:t>Shack-Hartmann systems excel at very large no. of degrees of freedom</a:t>
            </a:r>
          </a:p>
          <a:p>
            <a:r>
              <a:rPr lang="en-US" altLang="en-US" b="0" dirty="0">
                <a:ea typeface="ヒラギノ角ゴ Pro W3" panose="020B0300000000000000" pitchFamily="34" charset="-128"/>
              </a:rPr>
              <a:t>Most recent addition: pyramid sensors</a:t>
            </a:r>
          </a:p>
          <a:p>
            <a:pPr lvl="1"/>
            <a:r>
              <a:rPr lang="en-US" altLang="en-US" b="0" dirty="0">
                <a:ea typeface="ヒラギノ角ゴ Pro W3" panose="020B0300000000000000" pitchFamily="34" charset="-128"/>
              </a:rPr>
              <a:t>Very successful for faint natural guide stars, </a:t>
            </a:r>
            <a:r>
              <a:rPr lang="en-US" altLang="en-US" b="0">
                <a:ea typeface="ヒラギノ角ゴ Pro W3" panose="020B0300000000000000" pitchFamily="34" charset="-128"/>
              </a:rPr>
              <a:t>low modes</a:t>
            </a:r>
            <a:endParaRPr lang="en-US" altLang="en-US" b="0" dirty="0">
              <a:ea typeface="ヒラギノ角ゴ Pro W3" panose="020B0300000000000000" pitchFamily="34" charset="-128"/>
            </a:endParaRPr>
          </a:p>
          <a:p>
            <a:endParaRPr lang="en-US" altLang="en-US" b="0" dirty="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3A553BA7-A3F3-A547-9261-910B9075D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How to use intensity to measure phase?</a:t>
            </a: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7E366204-AB82-0844-B4CF-20745D71F7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47100" cy="3162300"/>
          </a:xfrm>
        </p:spPr>
        <p:txBody>
          <a:bodyPr/>
          <a:lstStyle/>
          <a:p>
            <a:r>
              <a:rPr lang="en-US" altLang="en-US" sz="2000" b="0" dirty="0">
                <a:ea typeface="ヒラギノ角ゴ Pro W3" panose="020B0300000000000000" pitchFamily="34" charset="-128"/>
              </a:rPr>
              <a:t>Irradiance transport equation:  </a:t>
            </a:r>
            <a:r>
              <a:rPr lang="en-US" altLang="en-US" sz="2000" b="0" i="1" dirty="0">
                <a:ea typeface="ヒラギノ角ゴ Pro W3" panose="020B0300000000000000" pitchFamily="34" charset="-128"/>
              </a:rPr>
              <a:t>A</a:t>
            </a:r>
            <a:r>
              <a:rPr lang="en-US" altLang="en-US" sz="2000" b="0" dirty="0">
                <a:ea typeface="ヒラギノ角ゴ Pro W3" panose="020B0300000000000000" pitchFamily="34" charset="-128"/>
              </a:rPr>
              <a:t> is complex field amplitude, z is propagation direction.  (Teague, 1982, JOSA 72, 1199)</a:t>
            </a:r>
          </a:p>
          <a:p>
            <a:pPr lvl="1"/>
            <a:endParaRPr lang="en-US" altLang="en-US" sz="2000" dirty="0">
              <a:ea typeface="ヒラギノ角ゴ Pro W3" panose="020B0300000000000000" pitchFamily="34" charset="-128"/>
            </a:endParaRPr>
          </a:p>
          <a:p>
            <a:pPr lvl="1"/>
            <a:endParaRPr lang="en-US" altLang="en-US" sz="2000" dirty="0">
              <a:ea typeface="ヒラギノ角ゴ Pro W3" panose="020B0300000000000000" pitchFamily="34" charset="-128"/>
            </a:endParaRPr>
          </a:p>
          <a:p>
            <a:pPr lvl="1"/>
            <a:endParaRPr lang="en-US" altLang="en-US" sz="2000" dirty="0">
              <a:ea typeface="ヒラギノ角ゴ Pro W3" panose="020B0300000000000000" pitchFamily="34" charset="-128"/>
            </a:endParaRPr>
          </a:p>
          <a:p>
            <a:r>
              <a:rPr lang="en-US" altLang="en-US" sz="2000" b="0" dirty="0">
                <a:ea typeface="ヒラギノ角ゴ Pro W3" panose="020B0300000000000000" pitchFamily="34" charset="-128"/>
              </a:rPr>
              <a:t>Follow </a:t>
            </a:r>
            <a:r>
              <a:rPr lang="en-US" altLang="en-US" sz="2000" b="0" i="1" dirty="0">
                <a:ea typeface="ヒラギノ角ゴ Pro W3" panose="020B0300000000000000" pitchFamily="34" charset="-128"/>
              </a:rPr>
              <a:t>I (</a:t>
            </a:r>
            <a:r>
              <a:rPr lang="en-US" altLang="en-US" sz="2000" b="0" i="1" dirty="0" err="1">
                <a:ea typeface="ヒラギノ角ゴ Pro W3" panose="020B0300000000000000" pitchFamily="34" charset="-128"/>
              </a:rPr>
              <a:t>x,y,z</a:t>
            </a:r>
            <a:r>
              <a:rPr lang="en-US" altLang="en-US" sz="2000" b="0" i="1" dirty="0">
                <a:ea typeface="ヒラギノ角ゴ Pro W3" panose="020B0300000000000000" pitchFamily="34" charset="-128"/>
              </a:rPr>
              <a:t>)</a:t>
            </a:r>
            <a:r>
              <a:rPr lang="en-US" altLang="en-US" sz="2000" b="0" dirty="0">
                <a:ea typeface="ヒラギノ角ゴ Pro W3" panose="020B0300000000000000" pitchFamily="34" charset="-128"/>
              </a:rPr>
              <a:t> as it propagates along the z axis (paraxial ray approximation: small angle </a:t>
            </a:r>
            <a:r>
              <a:rPr lang="en-US" altLang="en-US" sz="2000" b="0" dirty="0" err="1">
                <a:ea typeface="ヒラギノ角ゴ Pro W3" panose="020B0300000000000000" pitchFamily="34" charset="-128"/>
              </a:rPr>
              <a:t>w.r.t</a:t>
            </a:r>
            <a:r>
              <a:rPr lang="en-US" altLang="en-US" sz="2000" b="0" dirty="0">
                <a:ea typeface="ヒラギノ角ゴ Pro W3" panose="020B0300000000000000" pitchFamily="34" charset="-128"/>
              </a:rPr>
              <a:t>.  z)</a:t>
            </a:r>
          </a:p>
          <a:p>
            <a:endParaRPr lang="en-US" altLang="en-US" sz="1800" dirty="0">
              <a:ea typeface="ヒラギノ角ゴ Pro W3" panose="020B0300000000000000" pitchFamily="34" charset="-128"/>
            </a:endParaRPr>
          </a:p>
        </p:txBody>
      </p:sp>
      <p:graphicFrame>
        <p:nvGraphicFramePr>
          <p:cNvPr id="11267" name="Object 2">
            <a:extLst>
              <a:ext uri="{FF2B5EF4-FFF2-40B4-BE49-F238E27FC236}">
                <a16:creationId xmlns:a16="http://schemas.microsoft.com/office/drawing/2014/main" id="{D24A88E2-821F-434C-8E57-7F4A09A1FA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425595"/>
              </p:ext>
            </p:extLst>
          </p:nvPr>
        </p:nvGraphicFramePr>
        <p:xfrm>
          <a:off x="781843" y="2573626"/>
          <a:ext cx="748506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Equation" r:id="rId4" imgW="2641600" imgH="228600" progId="Equation.DSMT4">
                  <p:embed/>
                </p:oleObj>
              </mc:Choice>
              <mc:Fallback>
                <p:oleObj name="Equation" r:id="rId4" imgW="26416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843" y="2573626"/>
                        <a:ext cx="7485063" cy="6477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3">
            <a:extLst>
              <a:ext uri="{FF2B5EF4-FFF2-40B4-BE49-F238E27FC236}">
                <a16:creationId xmlns:a16="http://schemas.microsoft.com/office/drawing/2014/main" id="{953F007F-58EB-EF4D-973C-542B40D725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7013" y="4794250"/>
          <a:ext cx="35147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Equation" r:id="rId6" imgW="1358900" imgH="368300" progId="Equation.DSMT4">
                  <p:embed/>
                </p:oleObj>
              </mc:Choice>
              <mc:Fallback>
                <p:oleObj name="Equation" r:id="rId6" imgW="1358900" imgH="368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013" y="4794250"/>
                        <a:ext cx="3514725" cy="9525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Line 6">
            <a:extLst>
              <a:ext uri="{FF2B5EF4-FFF2-40B4-BE49-F238E27FC236}">
                <a16:creationId xmlns:a16="http://schemas.microsoft.com/office/drawing/2014/main" id="{5A255339-AD6D-1A49-A4F8-D9C837C024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5410200"/>
            <a:ext cx="762000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1270" name="Line 7">
            <a:extLst>
              <a:ext uri="{FF2B5EF4-FFF2-40B4-BE49-F238E27FC236}">
                <a16:creationId xmlns:a16="http://schemas.microsoft.com/office/drawing/2014/main" id="{06A82D00-1E47-9043-95A1-294E8F9888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70600" y="4978400"/>
            <a:ext cx="825500" cy="101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71" name="Text Box 8">
            <a:extLst>
              <a:ext uri="{FF2B5EF4-FFF2-40B4-BE49-F238E27FC236}">
                <a16:creationId xmlns:a16="http://schemas.microsoft.com/office/drawing/2014/main" id="{BD433D1C-34B1-B542-AB9A-5074E8FDD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5942440"/>
            <a:ext cx="4102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 err="1"/>
              <a:t>Wavefront</a:t>
            </a:r>
            <a:r>
              <a:rPr lang="en-US" altLang="en-US" dirty="0"/>
              <a:t> tilt: Hartmann and Pyramid sensors</a:t>
            </a:r>
            <a:endParaRPr lang="en-US" altLang="en-US" dirty="0">
              <a:latin typeface="Times" pitchFamily="2" charset="0"/>
            </a:endParaRPr>
          </a:p>
        </p:txBody>
      </p:sp>
      <p:sp>
        <p:nvSpPr>
          <p:cNvPr id="11272" name="Text Box 9">
            <a:extLst>
              <a:ext uri="{FF2B5EF4-FFF2-40B4-BE49-F238E27FC236}">
                <a16:creationId xmlns:a16="http://schemas.microsoft.com/office/drawing/2014/main" id="{BD92F80E-847B-634E-93F0-EB6AA45F8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863" y="4435475"/>
            <a:ext cx="22050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/>
              <a:t>Wavefront curvature: Curvature Sensors</a:t>
            </a: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5233898B-6033-1346-9F08-D6E7917CE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ヒラギノ角ゴ Pro W3" panose="020B0300000000000000" pitchFamily="34" charset="-128"/>
              </a:rPr>
              <a:t>Types of </a:t>
            </a:r>
            <a:r>
              <a:rPr lang="en-US" altLang="en-US" dirty="0" err="1">
                <a:ea typeface="ヒラギノ角ゴ Pro W3" panose="020B0300000000000000" pitchFamily="34" charset="-128"/>
              </a:rPr>
              <a:t>wavefront</a:t>
            </a:r>
            <a:r>
              <a:rPr lang="en-US" altLang="en-US" dirty="0">
                <a:ea typeface="ヒラギノ角ゴ Pro W3" panose="020B0300000000000000" pitchFamily="34" charset="-128"/>
              </a:rPr>
              <a:t> sensors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65213ABB-6DCE-6341-A221-A6543E003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panose="020B0300000000000000" pitchFamily="34" charset="-128"/>
              </a:rPr>
              <a:t>“</a:t>
            </a:r>
            <a:r>
              <a:rPr lang="en-US" altLang="ja-JP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panose="020B0300000000000000" pitchFamily="34" charset="-128"/>
              </a:rPr>
              <a:t>Direct</a:t>
            </a:r>
            <a:r>
              <a:rPr lang="ja-JP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panose="020B0300000000000000" pitchFamily="34" charset="-128"/>
              </a:rPr>
              <a:t>”</a:t>
            </a:r>
            <a:r>
              <a:rPr lang="en-US" altLang="ja-JP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panose="020B0300000000000000" pitchFamily="34" charset="-128"/>
              </a:rPr>
              <a:t> in pupil plane:</a:t>
            </a:r>
            <a:r>
              <a:rPr lang="en-US" altLang="ja-JP" dirty="0">
                <a:ea typeface="ヒラギノ角ゴ Pro W3" panose="020B0300000000000000" pitchFamily="34" charset="-128"/>
              </a:rPr>
              <a:t> </a:t>
            </a:r>
            <a:r>
              <a:rPr lang="en-US" altLang="ja-JP" b="0" dirty="0">
                <a:ea typeface="ヒラギノ角ゴ Pro W3" panose="020B0300000000000000" pitchFamily="34" charset="-128"/>
              </a:rPr>
              <a:t>split pupil up into </a:t>
            </a:r>
            <a:r>
              <a:rPr lang="en-US" altLang="ja-JP" b="0" dirty="0" err="1">
                <a:ea typeface="ヒラギノ角ゴ Pro W3" panose="020B0300000000000000" pitchFamily="34" charset="-128"/>
              </a:rPr>
              <a:t>subapertures</a:t>
            </a:r>
            <a:r>
              <a:rPr lang="en-US" altLang="ja-JP" b="0" dirty="0">
                <a:ea typeface="ヒラギノ角ゴ Pro W3" panose="020B0300000000000000" pitchFamily="34" charset="-128"/>
              </a:rPr>
              <a:t> in some way, then use intensity in each </a:t>
            </a:r>
            <a:r>
              <a:rPr lang="en-US" altLang="ja-JP" b="0" dirty="0" err="1">
                <a:ea typeface="ヒラギノ角ゴ Pro W3" panose="020B0300000000000000" pitchFamily="34" charset="-128"/>
              </a:rPr>
              <a:t>subaperture</a:t>
            </a:r>
            <a:r>
              <a:rPr lang="en-US" altLang="ja-JP" b="0" dirty="0">
                <a:ea typeface="ヒラギノ角ゴ Pro W3" panose="020B0300000000000000" pitchFamily="34" charset="-128"/>
              </a:rPr>
              <a:t> to deduce phase of </a:t>
            </a:r>
            <a:r>
              <a:rPr lang="en-US" altLang="ja-JP" b="0" dirty="0" err="1">
                <a:ea typeface="ヒラギノ角ゴ Pro W3" panose="020B0300000000000000" pitchFamily="34" charset="-128"/>
              </a:rPr>
              <a:t>wavefront</a:t>
            </a:r>
            <a:r>
              <a:rPr lang="en-US" altLang="ja-JP" b="0" dirty="0">
                <a:ea typeface="ヒラギノ角ゴ Pro W3" panose="020B0300000000000000" pitchFamily="34" charset="-128"/>
              </a:rPr>
              <a:t>.  </a:t>
            </a:r>
          </a:p>
          <a:p>
            <a:pPr lvl="1">
              <a:lnSpc>
                <a:spcPct val="90000"/>
              </a:lnSpc>
            </a:pPr>
            <a:r>
              <a:rPr lang="en-US" altLang="en-US" sz="2000" b="0" dirty="0">
                <a:ea typeface="ヒラギノ角ゴ Pro W3" panose="020B0300000000000000" pitchFamily="34" charset="-128"/>
              </a:rPr>
              <a:t>Slope sensing: Shack-Hartmann, Pyramid sensing</a:t>
            </a:r>
          </a:p>
          <a:p>
            <a:pPr lvl="1">
              <a:lnSpc>
                <a:spcPct val="90000"/>
              </a:lnSpc>
            </a:pPr>
            <a:r>
              <a:rPr lang="en-US" altLang="en-US" sz="2000" b="0" dirty="0">
                <a:ea typeface="ヒラギノ角ゴ Pro W3" panose="020B0300000000000000" pitchFamily="34" charset="-128"/>
              </a:rPr>
              <a:t>Curvature sensing</a:t>
            </a:r>
          </a:p>
          <a:p>
            <a:pPr>
              <a:lnSpc>
                <a:spcPct val="90000"/>
              </a:lnSpc>
            </a:pPr>
            <a:r>
              <a:rPr lang="ja-JP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panose="020B0300000000000000" pitchFamily="34" charset="-128"/>
              </a:rPr>
              <a:t>“</a:t>
            </a:r>
            <a:r>
              <a:rPr lang="en-US" altLang="ja-JP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panose="020B0300000000000000" pitchFamily="34" charset="-128"/>
              </a:rPr>
              <a:t>Indirect</a:t>
            </a:r>
            <a:r>
              <a:rPr lang="ja-JP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panose="020B0300000000000000" pitchFamily="34" charset="-128"/>
              </a:rPr>
              <a:t>”</a:t>
            </a:r>
            <a:r>
              <a:rPr lang="en-US" altLang="ja-JP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 panose="020B0300000000000000" pitchFamily="34" charset="-128"/>
              </a:rPr>
              <a:t> in focal plane:</a:t>
            </a:r>
            <a:r>
              <a:rPr lang="en-US" altLang="ja-JP" dirty="0">
                <a:ea typeface="ヒラギノ角ゴ Pro W3" panose="020B0300000000000000" pitchFamily="34" charset="-128"/>
              </a:rPr>
              <a:t> </a:t>
            </a:r>
            <a:r>
              <a:rPr lang="en-US" altLang="ja-JP" b="0" dirty="0" err="1">
                <a:ea typeface="ヒラギノ角ゴ Pro W3" panose="020B0300000000000000" pitchFamily="34" charset="-128"/>
              </a:rPr>
              <a:t>wavefront</a:t>
            </a:r>
            <a:r>
              <a:rPr lang="en-US" altLang="ja-JP" b="0" dirty="0">
                <a:ea typeface="ヒラギノ角ゴ Pro W3" panose="020B0300000000000000" pitchFamily="34" charset="-128"/>
              </a:rPr>
              <a:t> properties are deduced from whole-aperture intensity measurements made at or near the focal plane.  Iterative methods –calculations take longer to do.</a:t>
            </a:r>
          </a:p>
          <a:p>
            <a:pPr lvl="1">
              <a:lnSpc>
                <a:spcPct val="90000"/>
              </a:lnSpc>
            </a:pPr>
            <a:r>
              <a:rPr lang="en-US" altLang="en-US" sz="2000" b="0" dirty="0">
                <a:ea typeface="ヒラギノ角ゴ Pro W3" panose="020B0300000000000000" pitchFamily="34" charset="-128"/>
              </a:rPr>
              <a:t>Image sharpening</a:t>
            </a:r>
          </a:p>
          <a:p>
            <a:pPr lvl="1">
              <a:lnSpc>
                <a:spcPct val="90000"/>
              </a:lnSpc>
            </a:pPr>
            <a:r>
              <a:rPr lang="en-US" altLang="en-US" sz="2000" b="0" dirty="0">
                <a:ea typeface="ヒラギノ角ゴ Pro W3" panose="020B0300000000000000" pitchFamily="34" charset="-128"/>
              </a:rPr>
              <a:t>Phase diversity, phase retrieval, </a:t>
            </a:r>
            <a:r>
              <a:rPr lang="en-US" altLang="en-US" sz="2000" b="0" dirty="0" err="1">
                <a:ea typeface="ヒラギノ角ゴ Pro W3" panose="020B0300000000000000" pitchFamily="34" charset="-128"/>
              </a:rPr>
              <a:t>Gerchberg</a:t>
            </a:r>
            <a:r>
              <a:rPr lang="en-US" altLang="en-US" sz="2000" b="0" dirty="0">
                <a:ea typeface="ヒラギノ角ゴ Pro W3" panose="020B0300000000000000" pitchFamily="34" charset="-128"/>
              </a:rPr>
              <a:t>-Saxton (these are used, for example, in JWST)</a:t>
            </a:r>
          </a:p>
          <a:p>
            <a:pPr lvl="1">
              <a:lnSpc>
                <a:spcPct val="90000"/>
              </a:lnSpc>
            </a:pPr>
            <a:r>
              <a:rPr lang="en-US" altLang="en-US" sz="2000" b="0" dirty="0">
                <a:ea typeface="ヒラギノ角ゴ Pro W3" panose="020B0300000000000000" pitchFamily="34" charset="-128"/>
              </a:rPr>
              <a:t>Usually used to measure nearly static aberrations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DEEC7254-4A50-F24B-B296-7159FDE28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How to reconstruct wavefront from measurements of local </a:t>
            </a:r>
            <a:r>
              <a:rPr lang="ja-JP" altLang="en-US">
                <a:ea typeface="ヒラギノ角ゴ Pro W3" panose="020B0300000000000000" pitchFamily="34" charset="-128"/>
              </a:rPr>
              <a:t>“</a:t>
            </a:r>
            <a:r>
              <a:rPr lang="en-US" altLang="ja-JP">
                <a:ea typeface="ヒラギノ角ゴ Pro W3" panose="020B0300000000000000" pitchFamily="34" charset="-128"/>
              </a:rPr>
              <a:t>tilt</a:t>
            </a:r>
            <a:r>
              <a:rPr lang="ja-JP" altLang="en-US">
                <a:ea typeface="ヒラギノ角ゴ Pro W3" panose="020B0300000000000000" pitchFamily="34" charset="-128"/>
              </a:rPr>
              <a:t>”</a:t>
            </a:r>
            <a:endParaRPr lang="en-US" altLang="en-US">
              <a:ea typeface="ヒラギノ角ゴ Pro W3" panose="020B0300000000000000" pitchFamily="34" charset="-128"/>
            </a:endParaRP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C8AD9FA8-D0E5-264D-926C-83628447F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40355A85-F3D1-7C48-A754-45A7A844F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616075"/>
            <a:ext cx="624205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5F5FDBE1-BA10-E44C-A855-3FA07C6B2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Shack-Hartmann wavefront sensor concept - measure subaperture tilts</a:t>
            </a:r>
          </a:p>
        </p:txBody>
      </p:sp>
      <p:sp>
        <p:nvSpPr>
          <p:cNvPr id="17410" name="Text Box 3">
            <a:extLst>
              <a:ext uri="{FF2B5EF4-FFF2-40B4-BE49-F238E27FC236}">
                <a16:creationId xmlns:a16="http://schemas.microsoft.com/office/drawing/2014/main" id="{B7A8ECA5-E442-5042-AE2D-48C4E4C8D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075" y="3587750"/>
            <a:ext cx="67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solidFill>
                  <a:schemeClr val="bg2"/>
                </a:solidFill>
              </a:rPr>
              <a:t>CCD</a:t>
            </a:r>
            <a:endParaRPr lang="en-US" altLang="en-US">
              <a:latin typeface="Times" pitchFamily="2" charset="0"/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0DF0C72F-BBE2-9044-BBEF-F14158075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3587750"/>
            <a:ext cx="67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solidFill>
                  <a:schemeClr val="bg2"/>
                </a:solidFill>
              </a:rPr>
              <a:t>CCD</a:t>
            </a:r>
            <a:endParaRPr lang="en-US" altLang="en-US">
              <a:latin typeface="Times" pitchFamily="2" charset="0"/>
            </a:endParaRPr>
          </a:p>
        </p:txBody>
      </p:sp>
      <p:grpSp>
        <p:nvGrpSpPr>
          <p:cNvPr id="17412" name="Group 5">
            <a:extLst>
              <a:ext uri="{FF2B5EF4-FFF2-40B4-BE49-F238E27FC236}">
                <a16:creationId xmlns:a16="http://schemas.microsoft.com/office/drawing/2014/main" id="{FA805947-BD62-BF4D-BF39-C5ACE075121A}"/>
              </a:ext>
            </a:extLst>
          </p:cNvPr>
          <p:cNvGrpSpPr>
            <a:grpSpLocks/>
          </p:cNvGrpSpPr>
          <p:nvPr/>
        </p:nvGrpSpPr>
        <p:grpSpPr bwMode="auto">
          <a:xfrm>
            <a:off x="547688" y="1273175"/>
            <a:ext cx="6332537" cy="5413375"/>
            <a:chOff x="345" y="802"/>
            <a:chExt cx="3989" cy="3410"/>
          </a:xfrm>
        </p:grpSpPr>
        <p:grpSp>
          <p:nvGrpSpPr>
            <p:cNvPr id="17414" name="Group 6">
              <a:extLst>
                <a:ext uri="{FF2B5EF4-FFF2-40B4-BE49-F238E27FC236}">
                  <a16:creationId xmlns:a16="http://schemas.microsoft.com/office/drawing/2014/main" id="{69803CCF-AF5B-E343-8B43-F9F3419A74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" y="802"/>
              <a:ext cx="3989" cy="2891"/>
              <a:chOff x="873" y="817"/>
              <a:chExt cx="4221" cy="3116"/>
            </a:xfrm>
          </p:grpSpPr>
          <p:pic>
            <p:nvPicPr>
              <p:cNvPr id="17419" name="Picture 7">
                <a:extLst>
                  <a:ext uri="{FF2B5EF4-FFF2-40B4-BE49-F238E27FC236}">
                    <a16:creationId xmlns:a16="http://schemas.microsoft.com/office/drawing/2014/main" id="{643C728E-7CA6-C74E-9865-A048F6C06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" y="917"/>
                <a:ext cx="4221" cy="3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0" name="Line 8">
                <a:extLst>
                  <a:ext uri="{FF2B5EF4-FFF2-40B4-BE49-F238E27FC236}">
                    <a16:creationId xmlns:a16="http://schemas.microsoft.com/office/drawing/2014/main" id="{0B786659-AD31-A646-AC3B-9D1C32D480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6" y="1152"/>
                <a:ext cx="11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421" name="Text Box 9">
                <a:extLst>
                  <a:ext uri="{FF2B5EF4-FFF2-40B4-BE49-F238E27FC236}">
                    <a16:creationId xmlns:a16="http://schemas.microsoft.com/office/drawing/2014/main" id="{2A7FDFEF-83ED-F649-89BE-C0736225A1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1" y="817"/>
                <a:ext cx="190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r>
                  <a:rPr lang="en-US" altLang="en-US" b="1">
                    <a:solidFill>
                      <a:schemeClr val="bg2"/>
                    </a:solidFill>
                  </a:rPr>
                  <a:t>f</a:t>
                </a:r>
                <a:endParaRPr lang="en-US" altLang="en-US" b="1">
                  <a:latin typeface="Times" pitchFamily="2" charset="0"/>
                </a:endParaRPr>
              </a:p>
            </p:txBody>
          </p:sp>
        </p:grpSp>
        <p:sp>
          <p:nvSpPr>
            <p:cNvPr id="17415" name="Line 10">
              <a:extLst>
                <a:ext uri="{FF2B5EF4-FFF2-40B4-BE49-F238E27FC236}">
                  <a16:creationId xmlns:a16="http://schemas.microsoft.com/office/drawing/2014/main" id="{BBD66CDE-137B-854D-A364-907F4E998A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4" y="3520"/>
              <a:ext cx="0" cy="38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416" name="Line 11">
              <a:extLst>
                <a:ext uri="{FF2B5EF4-FFF2-40B4-BE49-F238E27FC236}">
                  <a16:creationId xmlns:a16="http://schemas.microsoft.com/office/drawing/2014/main" id="{5FE5C721-80C5-2943-A270-A08513526A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0" y="3512"/>
              <a:ext cx="0" cy="38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417" name="Text Box 12">
              <a:extLst>
                <a:ext uri="{FF2B5EF4-FFF2-40B4-BE49-F238E27FC236}">
                  <a16:creationId xmlns:a16="http://schemas.microsoft.com/office/drawing/2014/main" id="{2C6F932D-6F80-6749-B9DC-377487B274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" y="3916"/>
              <a:ext cx="11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b="1"/>
                <a:t>Pupil plane</a:t>
              </a:r>
            </a:p>
          </p:txBody>
        </p:sp>
        <p:sp>
          <p:nvSpPr>
            <p:cNvPr id="17418" name="Text Box 13">
              <a:extLst>
                <a:ext uri="{FF2B5EF4-FFF2-40B4-BE49-F238E27FC236}">
                  <a16:creationId xmlns:a16="http://schemas.microsoft.com/office/drawing/2014/main" id="{DA4E800E-3090-364A-9343-CBE09367A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4" y="3924"/>
              <a:ext cx="14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b="1"/>
                <a:t>Image plane</a:t>
              </a:r>
            </a:p>
          </p:txBody>
        </p:sp>
      </p:grpSp>
      <p:sp>
        <p:nvSpPr>
          <p:cNvPr id="17413" name="TextBox 13">
            <a:extLst>
              <a:ext uri="{FF2B5EF4-FFF2-40B4-BE49-F238E27FC236}">
                <a16:creationId xmlns:a16="http://schemas.microsoft.com/office/drawing/2014/main" id="{54A9221C-95AB-F541-BC1D-51A19659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819400"/>
            <a:ext cx="1851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Credit: </a:t>
            </a:r>
          </a:p>
          <a:p>
            <a:r>
              <a:rPr lang="en-US" altLang="en-US"/>
              <a:t>A. Tokovinin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37EF97FE-8221-1645-90C9-C107BFAE7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anose="020B0300000000000000" pitchFamily="34" charset="-128"/>
              </a:rPr>
              <a:t>Example: Shack-Hartmann Wavefront Signals</a:t>
            </a:r>
          </a:p>
        </p:txBody>
      </p:sp>
      <p:sp>
        <p:nvSpPr>
          <p:cNvPr id="19458" name="Text Box 6">
            <a:extLst>
              <a:ext uri="{FF2B5EF4-FFF2-40B4-BE49-F238E27FC236}">
                <a16:creationId xmlns:a16="http://schemas.microsoft.com/office/drawing/2014/main" id="{AF1B5FB4-A7A4-644E-B6CC-D7AE7124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725" y="6429375"/>
            <a:ext cx="2708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/>
              <a:t>Credit: Cyril Cavadore</a:t>
            </a:r>
            <a:endParaRPr lang="en-US" altLang="en-US" sz="2000">
              <a:latin typeface="Times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59F0D-55E4-3E42-8E0B-CCFEE7676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637" y="1965512"/>
            <a:ext cx="3854450" cy="3793750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Lecture4_v1">
  <a:themeElements>
    <a:clrScheme name="">
      <a:dk1>
        <a:srgbClr val="000000"/>
      </a:dk1>
      <a:lt1>
        <a:srgbClr val="FFFFFF"/>
      </a:lt1>
      <a:dk2>
        <a:srgbClr val="8901F3"/>
      </a:dk2>
      <a:lt2>
        <a:srgbClr val="FFCD7F"/>
      </a:lt2>
      <a:accent1>
        <a:srgbClr val="A8C2FF"/>
      </a:accent1>
      <a:accent2>
        <a:srgbClr val="7AFF7A"/>
      </a:accent2>
      <a:accent3>
        <a:srgbClr val="C4AAF8"/>
      </a:accent3>
      <a:accent4>
        <a:srgbClr val="DADADA"/>
      </a:accent4>
      <a:accent5>
        <a:srgbClr val="D1DDFF"/>
      </a:accent5>
      <a:accent6>
        <a:srgbClr val="6EE76E"/>
      </a:accent6>
      <a:hlink>
        <a:srgbClr val="FFA3B3"/>
      </a:hlink>
      <a:folHlink>
        <a:srgbClr val="CECECE"/>
      </a:folHlink>
    </a:clrScheme>
    <a:fontScheme name="Lecture4_v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Lecture4_v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4_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4_v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4_v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4_v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4_v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4_v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MaxPower:Users:max:Desktop:AY289C 2008:289C Web 2008:Lectures:Lecture 4:Lecture4_v1.ppt</Template>
  <TotalTime>936</TotalTime>
  <Words>1609</Words>
  <Application>Microsoft Macintosh PowerPoint</Application>
  <PresentationFormat>On-screen Show (4:3)</PresentationFormat>
  <Paragraphs>260</Paragraphs>
  <Slides>44</Slides>
  <Notes>32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ＭＳ Ｐゴシック</vt:lpstr>
      <vt:lpstr>ヒラギノ角ゴ Pro W3</vt:lpstr>
      <vt:lpstr>Arial</vt:lpstr>
      <vt:lpstr>Chalkboard</vt:lpstr>
      <vt:lpstr>Lucida Grande</vt:lpstr>
      <vt:lpstr>Symbol</vt:lpstr>
      <vt:lpstr>Times</vt:lpstr>
      <vt:lpstr>Times New Roman</vt:lpstr>
      <vt:lpstr>Trebuchet MS</vt:lpstr>
      <vt:lpstr>Lecture4_v1</vt:lpstr>
      <vt:lpstr>Equation</vt:lpstr>
      <vt:lpstr>Lecture 8:  Wavefront Sensing </vt:lpstr>
      <vt:lpstr>Outline of lecture</vt:lpstr>
      <vt:lpstr>At  longer wavelengths, one can measure phase directly</vt:lpstr>
      <vt:lpstr>At visible and near-IR wavelengths, measure phase via intensity variations</vt:lpstr>
      <vt:lpstr>How to use intensity to measure phase?</vt:lpstr>
      <vt:lpstr>Types of wavefront sensors</vt:lpstr>
      <vt:lpstr>How to reconstruct wavefront from measurements of local “tilt”</vt:lpstr>
      <vt:lpstr>Shack-Hartmann wavefront sensor concept - measure subaperture tilts</vt:lpstr>
      <vt:lpstr>Example: Shack-Hartmann Wavefront Signals</vt:lpstr>
      <vt:lpstr>Displacement of centroids</vt:lpstr>
      <vt:lpstr>Notional Shack-Hartmann Sensor spots</vt:lpstr>
      <vt:lpstr>Displacement of Hartmann Spots</vt:lpstr>
      <vt:lpstr>Quantitative description of Shack-Hartmann operation</vt:lpstr>
      <vt:lpstr>PowerPoint Presentation</vt:lpstr>
      <vt:lpstr>PowerPoint Presentation</vt:lpstr>
      <vt:lpstr>How to measure distance a spot has moved on CCD?  “Quad cell formula”</vt:lpstr>
      <vt:lpstr>Disadvantage: “gain” depends on spot size b which can vary during the night</vt:lpstr>
      <vt:lpstr>Question</vt:lpstr>
      <vt:lpstr>Signal becomes nonlinear and saturates for large angular deviations</vt:lpstr>
      <vt:lpstr>Measurement error from Shack-Hartmann sensing</vt:lpstr>
      <vt:lpstr>Order of magnitude, for r0 ~ d</vt:lpstr>
      <vt:lpstr>General expression for signal to noise ratio of a pixelated detector</vt:lpstr>
      <vt:lpstr>Trade-off between dynamic range and sensitivity of Shack-Hartmann WFS</vt:lpstr>
      <vt:lpstr>Correlating Shack-Hartmann wavefront sensor uses images in each subaperture</vt:lpstr>
      <vt:lpstr>Brand new result: video of Sun from DKIST telescope, with AO</vt:lpstr>
      <vt:lpstr>Zoomed-in Version</vt:lpstr>
      <vt:lpstr>Review of Shack-Hartmann geometry</vt:lpstr>
      <vt:lpstr>Pyramid sensor reverses order of operations in a Shack-Hartmann sensor</vt:lpstr>
      <vt:lpstr>A Pyramid WFS</vt:lpstr>
      <vt:lpstr>Pyramid for the William Herschel Telescope’s AO system</vt:lpstr>
      <vt:lpstr>Typical intensity patterns for a  Pyramid Sensor</vt:lpstr>
      <vt:lpstr>Aspects of Pyramid Sensors</vt:lpstr>
      <vt:lpstr>PowerPoint Presentation</vt:lpstr>
      <vt:lpstr>Potential advantages of pyramid wavefront sensors</vt:lpstr>
      <vt:lpstr>Potential pyramid sensor advantages, continued</vt:lpstr>
      <vt:lpstr>PowerPoint Presentation</vt:lpstr>
      <vt:lpstr>Curvature wavefront sensing</vt:lpstr>
      <vt:lpstr>Wavefront sensor lenslet shapes are different for edge, middle of pupil</vt:lpstr>
      <vt:lpstr>Simulation of curvature sensor response</vt:lpstr>
      <vt:lpstr>Curvature sensor signal for astigmatism</vt:lpstr>
      <vt:lpstr>Practical implementation of curvature sensing</vt:lpstr>
      <vt:lpstr>Measurement error from curvature sensing</vt:lpstr>
      <vt:lpstr>Advantages and disadvantages of curvature sensing</vt:lpstr>
      <vt:lpstr>Summary of main points</vt:lpstr>
    </vt:vector>
  </TitlesOfParts>
  <Company>Center for Adaptive Optics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Claire</dc:creator>
  <cp:keywords/>
  <cp:lastModifiedBy>Claire Max</cp:lastModifiedBy>
  <cp:revision>107</cp:revision>
  <cp:lastPrinted>2010-04-20T17:48:13Z</cp:lastPrinted>
  <dcterms:created xsi:type="dcterms:W3CDTF">2011-10-13T04:08:46Z</dcterms:created>
  <dcterms:modified xsi:type="dcterms:W3CDTF">2020-02-04T06:08:24Z</dcterms:modified>
</cp:coreProperties>
</file>